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363" r:id="rId31"/>
    <p:sldId id="285" r:id="rId32"/>
    <p:sldId id="364" r:id="rId33"/>
    <p:sldId id="286" r:id="rId34"/>
    <p:sldId id="287" r:id="rId35"/>
    <p:sldId id="288" r:id="rId36"/>
    <p:sldId id="365" r:id="rId37"/>
    <p:sldId id="289" r:id="rId38"/>
    <p:sldId id="366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67" r:id="rId105"/>
    <p:sldId id="355" r:id="rId106"/>
    <p:sldId id="356" r:id="rId107"/>
    <p:sldId id="357" r:id="rId108"/>
    <p:sldId id="358" r:id="rId109"/>
    <p:sldId id="359" r:id="rId110"/>
    <p:sldId id="361" r:id="rId111"/>
    <p:sldId id="362" r:id="rId112"/>
    <p:sldId id="360" r:id="rId1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F4DBB-12F6-4247-8B82-55C9E4105EA7}" type="datetimeFigureOut">
              <a:rPr lang="en-US" smtClean="0"/>
              <a:t>21-Jul-17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60198-9FE4-475E-9F0D-27DC7F69D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69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9421-2BFF-410D-88DF-F088684C6D18}" type="datetime1">
              <a:rPr lang="en-US" smtClean="0"/>
              <a:t>21-Jul-17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81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D0B86-7A27-4470-A1AF-3618FB645CCC}" type="datetime1">
              <a:rPr lang="en-US" smtClean="0"/>
              <a:t>21-Jul-17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2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8F687-FDAD-4945-90B7-4B999D67DC78}" type="datetime1">
              <a:rPr lang="en-US" smtClean="0"/>
              <a:t>21-Jul-17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83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62CB-CBE6-4426-B7FB-46D262AA06A4}" type="datetime1">
              <a:rPr lang="en-US" smtClean="0"/>
              <a:t>21-Jul-17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09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9E42-D012-41AE-B57B-CBBE48CDA530}" type="datetime1">
              <a:rPr lang="en-US" smtClean="0"/>
              <a:t>21-Jul-17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41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5AEFC-D57D-4C11-99B0-D72487E8F31C}" type="datetime1">
              <a:rPr lang="en-US" smtClean="0"/>
              <a:t>21-Jul-17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7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E436-5BB4-4870-88F4-E018D84E2429}" type="datetime1">
              <a:rPr lang="en-US" smtClean="0"/>
              <a:t>21-Jul-17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40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31692-DE9D-4B50-A6DB-05C5EAAB8DDC}" type="datetime1">
              <a:rPr lang="en-US" smtClean="0"/>
              <a:t>21-Jul-17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06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480A-C10B-42E1-A0D0-80638030CA32}" type="datetime1">
              <a:rPr lang="en-US" smtClean="0"/>
              <a:t>21-Jul-17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3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89CB0-032D-4A5A-B5EB-B0AA4AD46D2E}" type="datetime1">
              <a:rPr lang="en-US" smtClean="0"/>
              <a:t>21-Jul-17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51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3CF0C-0E67-4952-BD4D-C53BC55E316E}" type="datetime1">
              <a:rPr lang="en-US" smtClean="0"/>
              <a:t>21-Jul-17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6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D5F37-F574-4E20-A1F2-904D90533389}" type="datetime1">
              <a:rPr lang="en-US" smtClean="0"/>
              <a:t>21-Jul-17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CDA80-C66F-4B84-9648-A72924B40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1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png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eg"/><Relationship Id="rId4" Type="http://schemas.openxmlformats.org/officeDocument/2006/relationships/image" Target="../media/image12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jpeg"/><Relationship Id="rId4" Type="http://schemas.openxmlformats.org/officeDocument/2006/relationships/image" Target="../media/image13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jpeg"/><Relationship Id="rId4" Type="http://schemas.openxmlformats.org/officeDocument/2006/relationships/image" Target="../media/image16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4.jpeg"/><Relationship Id="rId4" Type="http://schemas.openxmlformats.org/officeDocument/2006/relationships/image" Target="../media/image17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5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8900" dirty="0" smtClean="0">
                <a:solidFill>
                  <a:srgbClr val="FF0000"/>
                </a:solidFill>
              </a:rPr>
              <a:t>FMS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(Freight Management System)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r>
              <a:rPr lang="en-US" dirty="0" smtClean="0"/>
              <a:t>(</a:t>
            </a:r>
            <a:r>
              <a:rPr lang="en-US" dirty="0" err="1" smtClean="0"/>
              <a:t>Hệ</a:t>
            </a:r>
            <a:r>
              <a:rPr lang="en-US" dirty="0" smtClean="0"/>
              <a:t> </a:t>
            </a:r>
            <a:r>
              <a:rPr lang="en-US" dirty="0" err="1" smtClean="0"/>
              <a:t>thống</a:t>
            </a:r>
            <a:r>
              <a:rPr lang="en-US" dirty="0"/>
              <a:t> </a:t>
            </a:r>
            <a:r>
              <a:rPr lang="en-US" dirty="0" err="1" smtClean="0"/>
              <a:t>quản</a:t>
            </a:r>
            <a:r>
              <a:rPr lang="en-US" dirty="0" smtClean="0"/>
              <a:t> </a:t>
            </a:r>
            <a:r>
              <a:rPr lang="en-US" dirty="0" err="1" smtClean="0"/>
              <a:t>lý</a:t>
            </a:r>
            <a:r>
              <a:rPr lang="en-US" dirty="0" smtClean="0"/>
              <a:t> </a:t>
            </a:r>
            <a:r>
              <a:rPr lang="en-US" dirty="0" err="1" smtClean="0"/>
              <a:t>Công</a:t>
            </a:r>
            <a:r>
              <a:rPr lang="en-US" dirty="0" smtClean="0"/>
              <a:t> </a:t>
            </a:r>
            <a:r>
              <a:rPr lang="en-US" dirty="0" err="1" smtClean="0"/>
              <a:t>ty</a:t>
            </a:r>
            <a:r>
              <a:rPr lang="en-US" dirty="0" smtClean="0"/>
              <a:t> </a:t>
            </a:r>
            <a:r>
              <a:rPr lang="en-US" dirty="0" err="1" smtClean="0"/>
              <a:t>chuyên</a:t>
            </a:r>
            <a:r>
              <a:rPr lang="en-US" dirty="0" smtClean="0"/>
              <a:t> </a:t>
            </a:r>
            <a:r>
              <a:rPr lang="en-US" dirty="0" err="1" smtClean="0"/>
              <a:t>ngành</a:t>
            </a:r>
            <a:r>
              <a:rPr lang="en-US" dirty="0" smtClean="0"/>
              <a:t> Logistics)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34006" y="762000"/>
            <a:ext cx="2675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http://logisticsSoftware.vn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3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chemeClr val="tx2"/>
                </a:solidFill>
              </a:rPr>
              <a:t>3.1/3.2 :  </a:t>
            </a:r>
            <a:r>
              <a:rPr lang="en-US" sz="2400" dirty="0">
                <a:solidFill>
                  <a:schemeClr val="tx2"/>
                </a:solidFill>
              </a:rPr>
              <a:t>Agency-&gt; </a:t>
            </a:r>
            <a:r>
              <a:rPr lang="en-US" sz="2400" dirty="0" smtClean="0">
                <a:solidFill>
                  <a:schemeClr val="tx2"/>
                </a:solidFill>
              </a:rPr>
              <a:t>Import/Export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5" y="837334"/>
            <a:ext cx="5277181" cy="234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9" y="1981200"/>
            <a:ext cx="6881813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7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100</a:t>
            </a:fld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33600"/>
            <a:ext cx="7239000" cy="4087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95300" y="228600"/>
            <a:ext cx="8229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VII/ AIR Document (</a:t>
            </a:r>
            <a:r>
              <a:rPr lang="en-US" sz="2400" dirty="0" err="1" smtClean="0">
                <a:solidFill>
                  <a:srgbClr val="FF0000"/>
                </a:solidFill>
              </a:rPr>
              <a:t>chứng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từ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hàng</a:t>
            </a:r>
            <a:r>
              <a:rPr lang="en-US" sz="2400" dirty="0" smtClean="0">
                <a:solidFill>
                  <a:srgbClr val="FF0000"/>
                </a:solidFill>
              </a:rPr>
              <a:t> Air)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609600"/>
            <a:ext cx="796679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Air Import</a:t>
            </a:r>
          </a:p>
          <a:p>
            <a:pPr marL="800100" lvl="1" indent="-342900"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Create Ref. (</a:t>
            </a:r>
            <a:r>
              <a:rPr lang="en-US" sz="1400" dirty="0" err="1" smtClean="0">
                <a:solidFill>
                  <a:schemeClr val="tx2"/>
                </a:solidFill>
              </a:rPr>
              <a:t>tạo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số</a:t>
            </a:r>
            <a:r>
              <a:rPr lang="en-US" sz="1400" dirty="0" smtClean="0">
                <a:solidFill>
                  <a:schemeClr val="tx2"/>
                </a:solidFill>
              </a:rPr>
              <a:t> Job. )</a:t>
            </a:r>
          </a:p>
          <a:p>
            <a:pPr marL="800100" lvl="1" indent="-342900"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Document (</a:t>
            </a:r>
            <a:r>
              <a:rPr lang="en-US" sz="1400" dirty="0" err="1" smtClean="0">
                <a:solidFill>
                  <a:schemeClr val="tx2"/>
                </a:solidFill>
              </a:rPr>
              <a:t>nhập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chứng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từ</a:t>
            </a:r>
            <a:r>
              <a:rPr lang="en-US" sz="1400" dirty="0" smtClean="0">
                <a:solidFill>
                  <a:schemeClr val="tx2"/>
                </a:solidFill>
              </a:rPr>
              <a:t>)</a:t>
            </a:r>
          </a:p>
          <a:p>
            <a:pPr marL="800100" lvl="1" indent="-342900"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Sheet details ( chi </a:t>
            </a:r>
            <a:r>
              <a:rPr lang="en-US" sz="1400" dirty="0" err="1" smtClean="0">
                <a:solidFill>
                  <a:schemeClr val="tx2"/>
                </a:solidFill>
              </a:rPr>
              <a:t>tiết</a:t>
            </a:r>
            <a:r>
              <a:rPr lang="en-US" sz="1400" dirty="0" smtClean="0">
                <a:solidFill>
                  <a:schemeClr val="tx2"/>
                </a:solidFill>
              </a:rPr>
              <a:t> Job.)</a:t>
            </a:r>
          </a:p>
          <a:p>
            <a:pPr lvl="1"/>
            <a:r>
              <a:rPr lang="en-US" sz="1400" dirty="0" smtClean="0">
                <a:solidFill>
                  <a:schemeClr val="tx2"/>
                </a:solidFill>
              </a:rPr>
              <a:t>4.      Check ( </a:t>
            </a:r>
            <a:r>
              <a:rPr lang="en-US" sz="1400" dirty="0" err="1" smtClean="0">
                <a:solidFill>
                  <a:schemeClr val="tx2"/>
                </a:solidFill>
              </a:rPr>
              <a:t>đề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nghị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thanh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toán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cho</a:t>
            </a:r>
            <a:r>
              <a:rPr lang="en-US" sz="1400" dirty="0" smtClean="0">
                <a:solidFill>
                  <a:schemeClr val="tx2"/>
                </a:solidFill>
              </a:rPr>
              <a:t> vendor)</a:t>
            </a:r>
          </a:p>
          <a:p>
            <a:pPr lvl="1"/>
            <a:r>
              <a:rPr lang="en-US" sz="1400" dirty="0" smtClean="0">
                <a:solidFill>
                  <a:schemeClr val="tx2"/>
                </a:solidFill>
              </a:rPr>
              <a:t>5.      </a:t>
            </a:r>
            <a:r>
              <a:rPr lang="en-US" sz="1400" dirty="0" err="1" smtClean="0">
                <a:solidFill>
                  <a:schemeClr val="tx2"/>
                </a:solidFill>
              </a:rPr>
              <a:t>Bảng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theo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dõi</a:t>
            </a:r>
            <a:r>
              <a:rPr lang="en-US" sz="1400" dirty="0" smtClean="0">
                <a:solidFill>
                  <a:schemeClr val="tx2"/>
                </a:solidFill>
              </a:rPr>
              <a:t> Bill/ </a:t>
            </a:r>
            <a:r>
              <a:rPr lang="en-US" sz="1400" dirty="0" err="1" smtClean="0">
                <a:solidFill>
                  <a:schemeClr val="tx2"/>
                </a:solidFill>
              </a:rPr>
              <a:t>Tờ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khai</a:t>
            </a:r>
            <a:endParaRPr lang="en-US" sz="1400" dirty="0" smtClean="0">
              <a:solidFill>
                <a:schemeClr val="tx2"/>
              </a:solidFill>
            </a:endParaRPr>
          </a:p>
          <a:p>
            <a:pPr lvl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1207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101</a:t>
            </a:fld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09800"/>
            <a:ext cx="7315200" cy="4130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09600"/>
            <a:ext cx="796679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2.  Air Export</a:t>
            </a:r>
          </a:p>
          <a:p>
            <a:pPr marL="800100" lvl="1" indent="-342900"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Create Ref. (</a:t>
            </a:r>
            <a:r>
              <a:rPr lang="en-US" sz="1400" dirty="0" err="1" smtClean="0">
                <a:solidFill>
                  <a:schemeClr val="tx2"/>
                </a:solidFill>
              </a:rPr>
              <a:t>tạo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số</a:t>
            </a:r>
            <a:r>
              <a:rPr lang="en-US" sz="1400" dirty="0" smtClean="0">
                <a:solidFill>
                  <a:schemeClr val="tx2"/>
                </a:solidFill>
              </a:rPr>
              <a:t> Job. )</a:t>
            </a:r>
          </a:p>
          <a:p>
            <a:pPr marL="800100" lvl="1" indent="-342900"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Document (</a:t>
            </a:r>
            <a:r>
              <a:rPr lang="en-US" sz="1400" dirty="0" err="1" smtClean="0">
                <a:solidFill>
                  <a:schemeClr val="tx2"/>
                </a:solidFill>
              </a:rPr>
              <a:t>nhập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chứng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từ</a:t>
            </a:r>
            <a:r>
              <a:rPr lang="en-US" sz="1400" dirty="0" smtClean="0">
                <a:solidFill>
                  <a:schemeClr val="tx2"/>
                </a:solidFill>
              </a:rPr>
              <a:t>)</a:t>
            </a:r>
          </a:p>
          <a:p>
            <a:pPr marL="800100" lvl="1" indent="-342900"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Sheet details ( chi </a:t>
            </a:r>
            <a:r>
              <a:rPr lang="en-US" sz="1400" dirty="0" err="1" smtClean="0">
                <a:solidFill>
                  <a:schemeClr val="tx2"/>
                </a:solidFill>
              </a:rPr>
              <a:t>tiết</a:t>
            </a:r>
            <a:r>
              <a:rPr lang="en-US" sz="1400" dirty="0" smtClean="0">
                <a:solidFill>
                  <a:schemeClr val="tx2"/>
                </a:solidFill>
              </a:rPr>
              <a:t> Job.)</a:t>
            </a:r>
          </a:p>
          <a:p>
            <a:pPr lvl="1"/>
            <a:r>
              <a:rPr lang="en-US" sz="1400" dirty="0" smtClean="0">
                <a:solidFill>
                  <a:schemeClr val="tx2"/>
                </a:solidFill>
              </a:rPr>
              <a:t>4.      Check ( </a:t>
            </a:r>
            <a:r>
              <a:rPr lang="en-US" sz="1400" dirty="0" err="1" smtClean="0">
                <a:solidFill>
                  <a:schemeClr val="tx2"/>
                </a:solidFill>
              </a:rPr>
              <a:t>đề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nghị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thanh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toán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cho</a:t>
            </a:r>
            <a:r>
              <a:rPr lang="en-US" sz="1400" dirty="0" smtClean="0">
                <a:solidFill>
                  <a:schemeClr val="tx2"/>
                </a:solidFill>
              </a:rPr>
              <a:t> vendor)</a:t>
            </a:r>
          </a:p>
          <a:p>
            <a:pPr lvl="1"/>
            <a:r>
              <a:rPr lang="en-US" sz="1400" dirty="0" smtClean="0">
                <a:solidFill>
                  <a:schemeClr val="tx2"/>
                </a:solidFill>
              </a:rPr>
              <a:t>5.      </a:t>
            </a:r>
            <a:r>
              <a:rPr lang="en-US" sz="1400" dirty="0" err="1" smtClean="0">
                <a:solidFill>
                  <a:schemeClr val="tx2"/>
                </a:solidFill>
              </a:rPr>
              <a:t>Bảng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theo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dõi</a:t>
            </a:r>
            <a:r>
              <a:rPr lang="en-US" sz="1400" dirty="0" smtClean="0">
                <a:solidFill>
                  <a:schemeClr val="tx2"/>
                </a:solidFill>
              </a:rPr>
              <a:t> Bill/ </a:t>
            </a:r>
            <a:r>
              <a:rPr lang="en-US" sz="1400" dirty="0" err="1" smtClean="0">
                <a:solidFill>
                  <a:schemeClr val="tx2"/>
                </a:solidFill>
              </a:rPr>
              <a:t>Tờ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khai</a:t>
            </a:r>
            <a:endParaRPr lang="en-US" sz="1400" dirty="0" smtClean="0">
              <a:solidFill>
                <a:schemeClr val="tx2"/>
              </a:solidFill>
            </a:endParaRPr>
          </a:p>
          <a:p>
            <a:pPr lvl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422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102</a:t>
            </a:fld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51" y="990600"/>
            <a:ext cx="8610298" cy="486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95300" y="228600"/>
            <a:ext cx="8229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VIII/ </a:t>
            </a:r>
            <a:r>
              <a:rPr lang="en-US" sz="2400" dirty="0" err="1" smtClean="0">
                <a:solidFill>
                  <a:srgbClr val="FF0000"/>
                </a:solidFill>
              </a:rPr>
              <a:t>Equiment</a:t>
            </a:r>
            <a:r>
              <a:rPr lang="en-US" sz="2400" dirty="0" smtClean="0">
                <a:solidFill>
                  <a:srgbClr val="FF0000"/>
                </a:solidFill>
              </a:rPr>
              <a:t> Control (</a:t>
            </a:r>
            <a:r>
              <a:rPr lang="en-US" sz="2400" dirty="0" err="1" smtClean="0">
                <a:solidFill>
                  <a:srgbClr val="FF0000"/>
                </a:solidFill>
              </a:rPr>
              <a:t>Quản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trị</a:t>
            </a:r>
            <a:r>
              <a:rPr lang="en-US" sz="2400" dirty="0" smtClean="0">
                <a:solidFill>
                  <a:srgbClr val="FF0000"/>
                </a:solidFill>
              </a:rPr>
              <a:t> Containers)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2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103</a:t>
            </a:fld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75896"/>
            <a:ext cx="5257800" cy="2969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95300" y="228600"/>
            <a:ext cx="8229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IX/ Ware house (</a:t>
            </a:r>
            <a:r>
              <a:rPr lang="en-US" sz="2400" dirty="0" err="1" smtClean="0">
                <a:solidFill>
                  <a:srgbClr val="FF0000"/>
                </a:solidFill>
              </a:rPr>
              <a:t>Quản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lý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kho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16751"/>
            <a:ext cx="5707063" cy="3222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05000"/>
            <a:ext cx="5029200" cy="2840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50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104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60960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57200"/>
            <a:ext cx="4098795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475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105</a:t>
            </a:fld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0892"/>
            <a:ext cx="2610408" cy="2133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7620000" cy="4303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279544"/>
            <a:ext cx="8229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X/ (</a:t>
            </a:r>
            <a:r>
              <a:rPr lang="en-US" sz="2400" dirty="0" err="1" smtClean="0">
                <a:solidFill>
                  <a:srgbClr val="FF0000"/>
                </a:solidFill>
              </a:rPr>
              <a:t>Tình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trạng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các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lô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hàng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91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106</a:t>
            </a:fld>
            <a:endParaRPr lang="en-US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"/>
            <a:ext cx="4391025" cy="237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38400"/>
            <a:ext cx="7162800" cy="404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279544"/>
            <a:ext cx="3505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XI/ (</a:t>
            </a:r>
            <a:r>
              <a:rPr lang="en-US" sz="2400" dirty="0" err="1" smtClean="0">
                <a:solidFill>
                  <a:srgbClr val="FF0000"/>
                </a:solidFill>
              </a:rPr>
              <a:t>Bảng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định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mức</a:t>
            </a:r>
            <a:r>
              <a:rPr lang="en-US" sz="2400" dirty="0" smtClean="0">
                <a:solidFill>
                  <a:srgbClr val="FF0000"/>
                </a:solidFill>
              </a:rPr>
              <a:t> chi </a:t>
            </a:r>
            <a:r>
              <a:rPr lang="en-US" sz="2400" dirty="0" err="1" smtClean="0">
                <a:solidFill>
                  <a:srgbClr val="FF0000"/>
                </a:solidFill>
              </a:rPr>
              <a:t>phí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37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107</a:t>
            </a:fld>
            <a:endParaRPr lang="en-US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8600"/>
            <a:ext cx="4371975" cy="461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279544"/>
            <a:ext cx="3505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XII/ (</a:t>
            </a:r>
            <a:r>
              <a:rPr lang="en-US" sz="2400" dirty="0" err="1" smtClean="0">
                <a:solidFill>
                  <a:srgbClr val="FF0000"/>
                </a:solidFill>
              </a:rPr>
              <a:t>Danh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mục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thuộc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tính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hổ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trợ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6906"/>
            <a:ext cx="5181600" cy="2926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85900"/>
            <a:ext cx="5262562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573" y="2362200"/>
            <a:ext cx="6047653" cy="3415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964873"/>
            <a:ext cx="6611936" cy="3733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51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108</a:t>
            </a:fld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65761"/>
            <a:ext cx="4267200" cy="2409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80" y="1905000"/>
            <a:ext cx="7556500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94780" y="312159"/>
            <a:ext cx="3505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XIII/ (</a:t>
            </a:r>
            <a:r>
              <a:rPr lang="en-US" sz="2400" dirty="0" err="1" smtClean="0">
                <a:solidFill>
                  <a:srgbClr val="FF0000"/>
                </a:solidFill>
              </a:rPr>
              <a:t>Danh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mục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khách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hàng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03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109</a:t>
            </a:fld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82" y="2286000"/>
            <a:ext cx="7410450" cy="381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811607" y="230759"/>
            <a:ext cx="3505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XIV/ (</a:t>
            </a:r>
            <a:r>
              <a:rPr lang="en-US" sz="2400" dirty="0" err="1" smtClean="0">
                <a:solidFill>
                  <a:srgbClr val="FF0000"/>
                </a:solidFill>
              </a:rPr>
              <a:t>Kế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toán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609600"/>
            <a:ext cx="79667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AutoNum type="arabicPeriod"/>
            </a:pPr>
            <a:r>
              <a:rPr lang="en-US" sz="1400" dirty="0" err="1" smtClean="0">
                <a:solidFill>
                  <a:schemeClr val="tx2"/>
                </a:solidFill>
              </a:rPr>
              <a:t>Xuất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hóa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đơn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tài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chính</a:t>
            </a:r>
            <a:endParaRPr lang="en-US" sz="1400" dirty="0" smtClean="0">
              <a:solidFill>
                <a:schemeClr val="tx2"/>
              </a:solidFill>
            </a:endParaRPr>
          </a:p>
          <a:p>
            <a:pPr marL="800100" lvl="1" indent="-342900">
              <a:buAutoNum type="arabicPeriod"/>
            </a:pPr>
            <a:r>
              <a:rPr lang="en-US" sz="1400" dirty="0" err="1" smtClean="0">
                <a:solidFill>
                  <a:schemeClr val="tx2"/>
                </a:solidFill>
              </a:rPr>
              <a:t>Bảng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kê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hóa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đơn</a:t>
            </a:r>
            <a:endParaRPr lang="en-US" sz="1400" dirty="0" smtClean="0">
              <a:solidFill>
                <a:schemeClr val="tx2"/>
              </a:solidFill>
            </a:endParaRPr>
          </a:p>
          <a:p>
            <a:pPr marL="800100" lvl="1" indent="-342900"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Export </a:t>
            </a:r>
            <a:r>
              <a:rPr lang="en-US" sz="1400" dirty="0" err="1" smtClean="0">
                <a:solidFill>
                  <a:schemeClr val="tx2"/>
                </a:solidFill>
              </a:rPr>
              <a:t>đến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phần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mềm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kế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toán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doanh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nghiệp</a:t>
            </a:r>
            <a:endParaRPr lang="en-US" sz="1400" dirty="0" smtClean="0">
              <a:solidFill>
                <a:schemeClr val="tx2"/>
              </a:solidFill>
            </a:endParaRPr>
          </a:p>
          <a:p>
            <a:pPr lvl="1"/>
            <a:r>
              <a:rPr lang="en-US" sz="1400" dirty="0" smtClean="0">
                <a:solidFill>
                  <a:schemeClr val="tx2"/>
                </a:solidFill>
              </a:rPr>
              <a:t>4.      </a:t>
            </a:r>
            <a:r>
              <a:rPr lang="en-US" sz="1400" dirty="0" err="1" smtClean="0">
                <a:solidFill>
                  <a:schemeClr val="tx2"/>
                </a:solidFill>
              </a:rPr>
              <a:t>Phiếu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thu</a:t>
            </a:r>
            <a:r>
              <a:rPr lang="en-US" sz="1400" dirty="0" smtClean="0">
                <a:solidFill>
                  <a:schemeClr val="tx2"/>
                </a:solidFill>
              </a:rPr>
              <a:t>/chi</a:t>
            </a:r>
          </a:p>
          <a:p>
            <a:pPr lvl="1"/>
            <a:r>
              <a:rPr lang="en-US" sz="1400" dirty="0" smtClean="0">
                <a:solidFill>
                  <a:schemeClr val="tx2"/>
                </a:solidFill>
              </a:rPr>
              <a:t>5.      </a:t>
            </a:r>
            <a:r>
              <a:rPr lang="en-US" sz="1400" dirty="0" err="1" smtClean="0">
                <a:solidFill>
                  <a:schemeClr val="tx2"/>
                </a:solidFill>
              </a:rPr>
              <a:t>Bảng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theo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dõi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thanh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toán</a:t>
            </a:r>
            <a:r>
              <a:rPr lang="en-US" sz="1400" dirty="0" smtClean="0">
                <a:solidFill>
                  <a:schemeClr val="tx2"/>
                </a:solidFill>
              </a:rPr>
              <a:t>, </a:t>
            </a:r>
            <a:r>
              <a:rPr lang="en-US" sz="1400" dirty="0" err="1" smtClean="0">
                <a:solidFill>
                  <a:schemeClr val="tx2"/>
                </a:solidFill>
              </a:rPr>
              <a:t>công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nợ</a:t>
            </a:r>
            <a:endParaRPr lang="en-US" sz="1400" dirty="0" smtClean="0">
              <a:solidFill>
                <a:schemeClr val="tx2"/>
              </a:solidFill>
            </a:endParaRPr>
          </a:p>
          <a:p>
            <a:pPr lvl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6603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4587875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43" y="3429610"/>
            <a:ext cx="5604958" cy="3165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95400"/>
            <a:ext cx="4651376" cy="2626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110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767618"/>
            <a:ext cx="5954486" cy="3721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6705600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33400" y="398286"/>
            <a:ext cx="2219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1.Hóa </a:t>
            </a:r>
            <a:r>
              <a:rPr lang="vi-VN" b="1" dirty="0" smtClean="0">
                <a:solidFill>
                  <a:srgbClr val="C00000"/>
                </a:solidFill>
              </a:rPr>
              <a:t>đơ</a:t>
            </a:r>
            <a:r>
              <a:rPr lang="en-US" b="1" dirty="0">
                <a:solidFill>
                  <a:srgbClr val="C00000"/>
                </a:solidFill>
              </a:rPr>
              <a:t>n </a:t>
            </a:r>
            <a:r>
              <a:rPr lang="en-US" b="1" dirty="0" err="1" smtClean="0">
                <a:solidFill>
                  <a:srgbClr val="C00000"/>
                </a:solidFill>
              </a:rPr>
              <a:t>tài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chính</a:t>
            </a:r>
            <a:r>
              <a:rPr lang="en-US" b="1" dirty="0" smtClean="0">
                <a:solidFill>
                  <a:srgbClr val="C00000"/>
                </a:solidFill>
              </a:rPr>
              <a:t> :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0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111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"/>
            <a:ext cx="48768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24174"/>
            <a:ext cx="5410200" cy="338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3400" y="398286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2.In </a:t>
            </a:r>
            <a:r>
              <a:rPr lang="en-US" b="1" dirty="0" err="1" smtClean="0">
                <a:solidFill>
                  <a:srgbClr val="C00000"/>
                </a:solidFill>
              </a:rPr>
              <a:t>hóa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vi-VN" b="1" dirty="0" smtClean="0">
                <a:solidFill>
                  <a:srgbClr val="C00000"/>
                </a:solidFill>
              </a:rPr>
              <a:t>đơ</a:t>
            </a:r>
            <a:r>
              <a:rPr lang="en-US" b="1" dirty="0" smtClean="0">
                <a:solidFill>
                  <a:srgbClr val="C00000"/>
                </a:solidFill>
              </a:rPr>
              <a:t>n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9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112</a:t>
            </a:fld>
            <a:endParaRPr lang="en-US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03" y="2022304"/>
            <a:ext cx="8374007" cy="378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811607" y="230759"/>
            <a:ext cx="3505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XV/ (</a:t>
            </a:r>
            <a:r>
              <a:rPr lang="en-US" sz="2400" dirty="0" err="1" smtClean="0">
                <a:solidFill>
                  <a:srgbClr val="FF0000"/>
                </a:solidFill>
              </a:rPr>
              <a:t>Quản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trị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hệ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thống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609600"/>
            <a:ext cx="79667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Permission (</a:t>
            </a:r>
            <a:r>
              <a:rPr lang="en-US" sz="1400" dirty="0" err="1" smtClean="0">
                <a:solidFill>
                  <a:schemeClr val="tx2"/>
                </a:solidFill>
              </a:rPr>
              <a:t>phân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quyền</a:t>
            </a:r>
            <a:r>
              <a:rPr lang="en-US" sz="1400" dirty="0" smtClean="0">
                <a:solidFill>
                  <a:schemeClr val="tx2"/>
                </a:solidFill>
              </a:rPr>
              <a:t>)</a:t>
            </a:r>
          </a:p>
          <a:p>
            <a:pPr marL="800100" lvl="1" indent="-342900"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Password (</a:t>
            </a:r>
            <a:r>
              <a:rPr lang="en-US" sz="1400" dirty="0" err="1" smtClean="0">
                <a:solidFill>
                  <a:schemeClr val="tx2"/>
                </a:solidFill>
              </a:rPr>
              <a:t>đổi</a:t>
            </a:r>
            <a:r>
              <a:rPr lang="en-US" sz="1400" dirty="0" smtClean="0">
                <a:solidFill>
                  <a:schemeClr val="tx2"/>
                </a:solidFill>
              </a:rPr>
              <a:t> pass  </a:t>
            </a:r>
            <a:r>
              <a:rPr lang="en-US" sz="1400" dirty="0" err="1" smtClean="0">
                <a:solidFill>
                  <a:schemeClr val="tx2"/>
                </a:solidFill>
              </a:rPr>
              <a:t>truy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cập</a:t>
            </a:r>
            <a:r>
              <a:rPr lang="en-US" sz="1400" dirty="0" smtClean="0">
                <a:solidFill>
                  <a:schemeClr val="tx2"/>
                </a:solidFill>
              </a:rPr>
              <a:t>)</a:t>
            </a:r>
          </a:p>
          <a:p>
            <a:pPr marL="800100" lvl="1" indent="-342900"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Monitor (</a:t>
            </a:r>
            <a:r>
              <a:rPr lang="en-US" sz="1400" dirty="0" err="1" smtClean="0">
                <a:solidFill>
                  <a:schemeClr val="tx2"/>
                </a:solidFill>
              </a:rPr>
              <a:t>nhân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viên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vào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hệ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thống</a:t>
            </a:r>
            <a:r>
              <a:rPr lang="en-US" sz="1400" dirty="0" smtClean="0">
                <a:solidFill>
                  <a:schemeClr val="tx2"/>
                </a:solidFill>
              </a:rPr>
              <a:t>)</a:t>
            </a:r>
          </a:p>
          <a:p>
            <a:pPr lvl="1"/>
            <a:r>
              <a:rPr lang="en-US" sz="1400" dirty="0" smtClean="0">
                <a:solidFill>
                  <a:schemeClr val="tx2"/>
                </a:solidFill>
              </a:rPr>
              <a:t>4.      User list (</a:t>
            </a:r>
            <a:r>
              <a:rPr lang="en-US" sz="1400" dirty="0" err="1" smtClean="0">
                <a:solidFill>
                  <a:schemeClr val="tx2"/>
                </a:solidFill>
              </a:rPr>
              <a:t>danh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sách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nhân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viên</a:t>
            </a:r>
            <a:r>
              <a:rPr lang="en-US" sz="1400" dirty="0" smtClean="0">
                <a:solidFill>
                  <a:schemeClr val="tx2"/>
                </a:solidFill>
              </a:rPr>
              <a:t>)</a:t>
            </a:r>
          </a:p>
          <a:p>
            <a:pPr lvl="1"/>
            <a:r>
              <a:rPr lang="en-US" sz="1400" dirty="0" smtClean="0">
                <a:solidFill>
                  <a:schemeClr val="tx2"/>
                </a:solidFill>
              </a:rPr>
              <a:t>5.      Option</a:t>
            </a:r>
          </a:p>
          <a:p>
            <a:pPr lvl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56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4628173" cy="2471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362200"/>
            <a:ext cx="7086600" cy="4001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3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chemeClr val="tx2"/>
                </a:solidFill>
              </a:rPr>
              <a:t>3.3 Summary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381000"/>
            <a:ext cx="5867400" cy="1469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2133600"/>
            <a:ext cx="7772401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57400" cy="925512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chemeClr val="tx2"/>
                </a:solidFill>
              </a:rPr>
              <a:t>4. Sales code</a:t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en-US" sz="1400" dirty="0" smtClean="0">
                <a:solidFill>
                  <a:schemeClr val="tx2"/>
                </a:solidFill>
              </a:rPr>
              <a:t>(</a:t>
            </a:r>
            <a:r>
              <a:rPr lang="en-US" sz="1400" dirty="0" err="1" smtClean="0">
                <a:solidFill>
                  <a:schemeClr val="tx2"/>
                </a:solidFill>
              </a:rPr>
              <a:t>Quản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lý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danh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sách</a:t>
            </a:r>
            <a:r>
              <a:rPr lang="en-US" sz="1400" dirty="0" smtClean="0">
                <a:solidFill>
                  <a:schemeClr val="tx2"/>
                </a:solidFill>
              </a:rPr>
              <a:t> sales)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37" y="342900"/>
            <a:ext cx="6199188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09799"/>
            <a:ext cx="7315200" cy="413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3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1000"/>
            <a:ext cx="4586288" cy="2766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362200" cy="925512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chemeClr val="tx2"/>
                </a:solidFill>
              </a:rPr>
              <a:t>5. Sales report</a:t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en-US" sz="1400" dirty="0" smtClean="0">
                <a:solidFill>
                  <a:schemeClr val="tx2"/>
                </a:solidFill>
              </a:rPr>
              <a:t>(Repot </a:t>
            </a:r>
            <a:r>
              <a:rPr lang="en-US" sz="1400" dirty="0" err="1" smtClean="0">
                <a:solidFill>
                  <a:schemeClr val="tx2"/>
                </a:solidFill>
              </a:rPr>
              <a:t>lợi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nhuận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từng</a:t>
            </a:r>
            <a:r>
              <a:rPr lang="en-US" sz="1400" dirty="0" smtClean="0">
                <a:solidFill>
                  <a:schemeClr val="tx2"/>
                </a:solidFill>
              </a:rPr>
              <a:t>  sales)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6" y="1764025"/>
            <a:ext cx="8076019" cy="4560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7927"/>
            <a:ext cx="4414838" cy="251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29000" cy="563562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tx2"/>
                </a:solidFill>
              </a:rPr>
              <a:t>6</a:t>
            </a:r>
            <a:r>
              <a:rPr lang="en-US" sz="2400" dirty="0" smtClean="0">
                <a:solidFill>
                  <a:schemeClr val="tx2"/>
                </a:solidFill>
              </a:rPr>
              <a:t>. Ship order (Booking)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7811548" cy="4411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ular Callout 6"/>
          <p:cNvSpPr/>
          <p:nvPr/>
        </p:nvSpPr>
        <p:spPr>
          <a:xfrm>
            <a:off x="1447800" y="3124200"/>
            <a:ext cx="1066800" cy="346364"/>
          </a:xfrm>
          <a:prstGeom prst="wedgeRectCallout">
            <a:avLst>
              <a:gd name="adj1" fmla="val -16937"/>
              <a:gd name="adj2" fmla="val 130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Tạo</a:t>
            </a:r>
            <a:r>
              <a:rPr lang="en-US" sz="1200" dirty="0" smtClean="0"/>
              <a:t> </a:t>
            </a:r>
            <a:r>
              <a:rPr lang="en-US" sz="1200" dirty="0" err="1" smtClean="0"/>
              <a:t>số</a:t>
            </a:r>
            <a:r>
              <a:rPr lang="en-US" sz="1200" dirty="0" smtClean="0"/>
              <a:t> Booking</a:t>
            </a:r>
            <a:endParaRPr lang="en-US" sz="1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9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3" y="381000"/>
            <a:ext cx="5127625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3" y="3581400"/>
            <a:ext cx="5257800" cy="2969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287" y="2031323"/>
            <a:ext cx="4903930" cy="2769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4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5127625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980" y="2057400"/>
            <a:ext cx="6881810" cy="3886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6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1"/>
            <a:ext cx="3136855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4800600" cy="2710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377094"/>
            <a:ext cx="3361212" cy="4749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0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Data Flow Diagram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(</a:t>
            </a:r>
            <a:r>
              <a:rPr lang="en-US" sz="2400" dirty="0" err="1" smtClean="0"/>
              <a:t>Sơ</a:t>
            </a:r>
            <a:r>
              <a:rPr lang="en-US" sz="2400" dirty="0" smtClean="0"/>
              <a:t> </a:t>
            </a:r>
            <a:r>
              <a:rPr lang="en-US" sz="2400" dirty="0" err="1" smtClean="0"/>
              <a:t>đồ</a:t>
            </a:r>
            <a:r>
              <a:rPr lang="en-US" sz="2400" dirty="0" smtClean="0"/>
              <a:t> </a:t>
            </a:r>
            <a:r>
              <a:rPr lang="en-US" sz="2400" dirty="0" err="1" smtClean="0"/>
              <a:t>dòng</a:t>
            </a:r>
            <a:r>
              <a:rPr lang="en-US" sz="2400" dirty="0" smtClean="0"/>
              <a:t> </a:t>
            </a:r>
            <a:r>
              <a:rPr lang="en-US" sz="2400" dirty="0" err="1" smtClean="0"/>
              <a:t>dữ</a:t>
            </a:r>
            <a:r>
              <a:rPr lang="en-US" sz="2400" dirty="0" smtClean="0"/>
              <a:t> </a:t>
            </a:r>
            <a:r>
              <a:rPr lang="en-US" sz="2400" dirty="0" err="1" smtClean="0"/>
              <a:t>liệu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200"/>
            <a:ext cx="8077199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9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20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5300" y="228600"/>
            <a:ext cx="8229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II/ CUSTOMER SERVICE (PRICING, QUẢN LÝ GIÁ CƯỚC)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765931"/>
            <a:ext cx="6215063" cy="3644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5300" y="715962"/>
            <a:ext cx="8229600" cy="1722438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dirty="0" smtClean="0">
                <a:solidFill>
                  <a:schemeClr val="tx2"/>
                </a:solidFill>
              </a:rPr>
              <a:t>1. Schedule -&gt; Import from Excel/Modify (manual)</a:t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2. Sea tariff -&gt; Import, Export -&gt; FCL/LCL/</a:t>
            </a:r>
            <a:r>
              <a:rPr lang="en-US" sz="2400" dirty="0" err="1" smtClean="0">
                <a:solidFill>
                  <a:schemeClr val="tx2"/>
                </a:solidFill>
              </a:rPr>
              <a:t>Consol</a:t>
            </a:r>
            <a:r>
              <a:rPr lang="en-US" sz="2400" dirty="0" smtClean="0">
                <a:solidFill>
                  <a:schemeClr val="tx2"/>
                </a:solidFill>
              </a:rPr>
              <a:t/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3. Ai </a:t>
            </a:r>
            <a:r>
              <a:rPr lang="en-US" sz="2400" dirty="0" err="1" smtClean="0">
                <a:solidFill>
                  <a:schemeClr val="tx2"/>
                </a:solidFill>
              </a:rPr>
              <a:t>tarriff</a:t>
            </a:r>
            <a:r>
              <a:rPr lang="en-US" sz="2400" dirty="0" smtClean="0">
                <a:solidFill>
                  <a:schemeClr val="tx2"/>
                </a:solidFill>
              </a:rPr>
              <a:t> -&gt; Import, Export</a:t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4. Items</a:t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5. Local charges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2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21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57200"/>
            <a:ext cx="5738048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" y="457200"/>
            <a:ext cx="228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1. Schedule -&gt; Import from Excel/Modify (manual)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599"/>
            <a:ext cx="6629400" cy="3743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352802"/>
            <a:ext cx="5498275" cy="310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79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22</a:t>
            </a:fld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3" y="1905000"/>
            <a:ext cx="7826376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04800"/>
            <a:ext cx="5040312" cy="2846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" y="457200"/>
            <a:ext cx="228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Xuất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dữ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liệu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lên</a:t>
            </a:r>
            <a:r>
              <a:rPr lang="en-US" dirty="0" smtClean="0">
                <a:solidFill>
                  <a:schemeClr val="tx2"/>
                </a:solidFill>
              </a:rPr>
              <a:t> Website </a:t>
            </a:r>
            <a:r>
              <a:rPr lang="en-US" dirty="0" err="1" smtClean="0">
                <a:solidFill>
                  <a:schemeClr val="tx2"/>
                </a:solidFill>
              </a:rPr>
              <a:t>cho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khách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hàng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theo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dõi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98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" y="228600"/>
            <a:ext cx="2133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2. Sea tariff -&gt; Import, Export -&gt; FCL/LCL/</a:t>
            </a:r>
            <a:r>
              <a:rPr lang="en-US" dirty="0" err="1">
                <a:solidFill>
                  <a:schemeClr val="tx2"/>
                </a:solidFill>
              </a:rPr>
              <a:t>Consol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35527"/>
            <a:ext cx="6183348" cy="2736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981200"/>
            <a:ext cx="6342062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974" y="2743200"/>
            <a:ext cx="6019800" cy="3399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2209800" y="1371600"/>
            <a:ext cx="3048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30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24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7764" y="304800"/>
            <a:ext cx="1663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3. Ai </a:t>
            </a:r>
            <a:r>
              <a:rPr lang="en-US" dirty="0" err="1">
                <a:solidFill>
                  <a:schemeClr val="tx2"/>
                </a:solidFill>
              </a:rPr>
              <a:t>tarriff</a:t>
            </a:r>
            <a:r>
              <a:rPr lang="en-US" dirty="0">
                <a:solidFill>
                  <a:schemeClr val="tx2"/>
                </a:solidFill>
              </a:rPr>
              <a:t> -&gt; Import, Export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8655"/>
            <a:ext cx="5604605" cy="2843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6629400" cy="3743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005" y="2514600"/>
            <a:ext cx="6949266" cy="3924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03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25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" y="381000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4. </a:t>
            </a:r>
            <a:r>
              <a:rPr lang="en-US" dirty="0" smtClean="0">
                <a:solidFill>
                  <a:schemeClr val="tx2"/>
                </a:solidFill>
              </a:rPr>
              <a:t>Items (</a:t>
            </a:r>
            <a:r>
              <a:rPr lang="en-US" dirty="0" err="1" smtClean="0">
                <a:solidFill>
                  <a:schemeClr val="tx2"/>
                </a:solidFill>
              </a:rPr>
              <a:t>quản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lý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giá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theo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tên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phí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216" y="346365"/>
            <a:ext cx="5918971" cy="3235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44" y="1767174"/>
            <a:ext cx="7696200" cy="4346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4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26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1000"/>
            <a:ext cx="4957763" cy="3004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" y="364775"/>
            <a:ext cx="27553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5. Local </a:t>
            </a:r>
            <a:r>
              <a:rPr lang="en-US" dirty="0" smtClean="0">
                <a:solidFill>
                  <a:schemeClr val="tx2"/>
                </a:solidFill>
              </a:rPr>
              <a:t>charges (</a:t>
            </a:r>
            <a:r>
              <a:rPr lang="en-US" dirty="0" err="1" smtClean="0">
                <a:solidFill>
                  <a:schemeClr val="tx2"/>
                </a:solidFill>
              </a:rPr>
              <a:t>theo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dõi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phí</a:t>
            </a:r>
            <a:r>
              <a:rPr lang="en-US" dirty="0" smtClean="0">
                <a:solidFill>
                  <a:schemeClr val="tx2"/>
                </a:solidFill>
              </a:rPr>
              <a:t> local charges </a:t>
            </a:r>
            <a:r>
              <a:rPr lang="en-US" dirty="0" err="1" smtClean="0">
                <a:solidFill>
                  <a:schemeClr val="tx2"/>
                </a:solidFill>
              </a:rPr>
              <a:t>của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hãng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tàu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83157"/>
            <a:ext cx="7543800" cy="4260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97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27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64" y="1600200"/>
            <a:ext cx="8153400" cy="4631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95300" y="228600"/>
            <a:ext cx="8229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III/ MANAGEMENT  REPORT (CEO)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990600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Các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Báo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cáo</a:t>
            </a:r>
            <a:r>
              <a:rPr lang="en-US" dirty="0" smtClean="0">
                <a:solidFill>
                  <a:schemeClr val="tx2"/>
                </a:solidFill>
              </a:rPr>
              <a:t>/</a:t>
            </a:r>
            <a:r>
              <a:rPr lang="en-US" dirty="0" err="1" smtClean="0">
                <a:solidFill>
                  <a:schemeClr val="tx2"/>
                </a:solidFill>
              </a:rPr>
              <a:t>Thống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kê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phục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vụ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cho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Quản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lý</a:t>
            </a:r>
            <a:r>
              <a:rPr lang="en-US" dirty="0" smtClean="0">
                <a:solidFill>
                  <a:schemeClr val="tx2"/>
                </a:solidFill>
              </a:rPr>
              <a:t>.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8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28</a:t>
            </a:fld>
            <a:endParaRPr lang="en-US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022" y="333318"/>
            <a:ext cx="5620316" cy="3095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97019"/>
            <a:ext cx="7924800" cy="447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1000" y="364775"/>
            <a:ext cx="2755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1. Agency Weekly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22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29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" y="364775"/>
            <a:ext cx="2755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2. Customer Liabilities (</a:t>
            </a:r>
            <a:r>
              <a:rPr lang="en-US" dirty="0" err="1" smtClean="0">
                <a:solidFill>
                  <a:schemeClr val="tx2"/>
                </a:solidFill>
              </a:rPr>
              <a:t>công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nợ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khách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hàng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64775"/>
            <a:ext cx="5219700" cy="2938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82296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07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Processing</a:t>
            </a:r>
            <a:br>
              <a:rPr lang="en-US" sz="2400" dirty="0" smtClean="0"/>
            </a:br>
            <a:r>
              <a:rPr lang="en-US" sz="2400" dirty="0" smtClean="0"/>
              <a:t>(</a:t>
            </a:r>
            <a:r>
              <a:rPr lang="en-US" sz="2400" dirty="0" err="1" smtClean="0"/>
              <a:t>Chức</a:t>
            </a:r>
            <a:r>
              <a:rPr lang="en-US" sz="2400" dirty="0" smtClean="0"/>
              <a:t> </a:t>
            </a:r>
            <a:r>
              <a:rPr lang="en-US" sz="2400" dirty="0" err="1" smtClean="0"/>
              <a:t>năng</a:t>
            </a:r>
            <a:r>
              <a:rPr lang="en-US" sz="2400" dirty="0" smtClean="0"/>
              <a:t> </a:t>
            </a:r>
            <a:r>
              <a:rPr lang="en-US" sz="2400" dirty="0" err="1" smtClean="0"/>
              <a:t>chính</a:t>
            </a:r>
            <a:r>
              <a:rPr lang="en-US" sz="2400" dirty="0" smtClean="0"/>
              <a:t> </a:t>
            </a:r>
            <a:r>
              <a:rPr lang="en-US" sz="2400" dirty="0" err="1" smtClean="0"/>
              <a:t>phần</a:t>
            </a:r>
            <a:r>
              <a:rPr lang="en-US" sz="2400" dirty="0" smtClean="0"/>
              <a:t> </a:t>
            </a:r>
            <a:r>
              <a:rPr lang="en-US" sz="2400" dirty="0" err="1" smtClean="0"/>
              <a:t>mềm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1"/>
            <a:ext cx="8458200" cy="413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2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30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6172200" cy="385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127675"/>
            <a:ext cx="3036518" cy="4290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248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31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37066"/>
            <a:ext cx="5305425" cy="2969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0" y="364775"/>
            <a:ext cx="251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3</a:t>
            </a:r>
            <a:r>
              <a:rPr lang="en-US" dirty="0" smtClean="0">
                <a:solidFill>
                  <a:schemeClr val="tx2"/>
                </a:solidFill>
              </a:rPr>
              <a:t>. Supplier Liabilities (</a:t>
            </a:r>
            <a:r>
              <a:rPr lang="en-US" dirty="0" err="1" smtClean="0">
                <a:solidFill>
                  <a:schemeClr val="tx2"/>
                </a:solidFill>
              </a:rPr>
              <a:t>công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nợ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nhà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cung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cấp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7972425" cy="4982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56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32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1886"/>
            <a:ext cx="6781800" cy="4238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421252"/>
            <a:ext cx="3569918" cy="5043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73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33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70163"/>
            <a:ext cx="5896607" cy="3276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0218" y="355477"/>
            <a:ext cx="251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4. S.O.A. (Statement of Accounting)</a:t>
            </a:r>
            <a:endParaRPr lang="en-U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8" y="1807285"/>
            <a:ext cx="7640782" cy="4314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97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34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04800"/>
            <a:ext cx="4995863" cy="2793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7599" y="330139"/>
            <a:ext cx="2739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5. Oversea/Logistics Report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56" y="1295400"/>
            <a:ext cx="8382000" cy="523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48100"/>
            <a:ext cx="3048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409700"/>
            <a:ext cx="345022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35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709" y="381000"/>
            <a:ext cx="5267323" cy="2950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7599" y="330139"/>
            <a:ext cx="27967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6. Target/Profit Sales/Bonus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Report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81201"/>
            <a:ext cx="7465312" cy="4215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85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36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7391400" cy="461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85057"/>
            <a:ext cx="2804439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0"/>
            <a:ext cx="2480850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445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37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612" y="457200"/>
            <a:ext cx="5196551" cy="2881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7599" y="330139"/>
            <a:ext cx="1576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7</a:t>
            </a:r>
            <a:r>
              <a:rPr lang="en-US" dirty="0" smtClean="0">
                <a:solidFill>
                  <a:schemeClr val="tx2"/>
                </a:solidFill>
              </a:rPr>
              <a:t>. Sales Report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7862001" cy="4913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04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38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5791200" cy="361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375" y="609600"/>
            <a:ext cx="4004850" cy="5658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20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39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30139"/>
            <a:ext cx="5259532" cy="2982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7599" y="330139"/>
            <a:ext cx="2299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8. General Report (chi </a:t>
            </a:r>
            <a:r>
              <a:rPr lang="en-US" dirty="0" err="1" smtClean="0">
                <a:solidFill>
                  <a:schemeClr val="tx2"/>
                </a:solidFill>
              </a:rPr>
              <a:t>tiết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theo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từng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phí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7286625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87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022416"/>
            <a:ext cx="8229600" cy="487362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chemeClr val="tx2"/>
                </a:solidFill>
              </a:rPr>
              <a:t>1. Quotation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2011363"/>
            <a:ext cx="68580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8200" y="1509778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1.1 </a:t>
            </a:r>
            <a:r>
              <a:rPr lang="en-US" dirty="0" err="1" smtClean="0">
                <a:solidFill>
                  <a:schemeClr val="tx2"/>
                </a:solidFill>
              </a:rPr>
              <a:t>Nhập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thông</a:t>
            </a:r>
            <a:r>
              <a:rPr lang="en-US" dirty="0" smtClean="0">
                <a:solidFill>
                  <a:schemeClr val="tx2"/>
                </a:solidFill>
              </a:rPr>
              <a:t> tin </a:t>
            </a:r>
            <a:r>
              <a:rPr lang="en-US" dirty="0" err="1" smtClean="0">
                <a:solidFill>
                  <a:schemeClr val="tx2"/>
                </a:solidFill>
              </a:rPr>
              <a:t>báo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giá</a:t>
            </a:r>
            <a:r>
              <a:rPr lang="en-US" dirty="0" smtClean="0">
                <a:solidFill>
                  <a:schemeClr val="tx2"/>
                </a:solidFill>
              </a:rPr>
              <a:t>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95300" y="228600"/>
            <a:ext cx="8229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I/ SALES (NHÂN VIÊN KINH DOANH)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30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40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258" y="457200"/>
            <a:ext cx="4412592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7599" y="330139"/>
            <a:ext cx="2299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9</a:t>
            </a:r>
            <a:r>
              <a:rPr lang="en-US" dirty="0" smtClean="0">
                <a:solidFill>
                  <a:schemeClr val="tx2"/>
                </a:solidFill>
              </a:rPr>
              <a:t>. General Report (chi </a:t>
            </a:r>
            <a:r>
              <a:rPr lang="en-US" dirty="0" err="1" smtClean="0">
                <a:solidFill>
                  <a:schemeClr val="tx2"/>
                </a:solidFill>
              </a:rPr>
              <a:t>tiết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thu</a:t>
            </a:r>
            <a:r>
              <a:rPr lang="en-US" dirty="0" smtClean="0">
                <a:solidFill>
                  <a:schemeClr val="tx2"/>
                </a:solidFill>
              </a:rPr>
              <a:t>/chi)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12818"/>
            <a:ext cx="7391400" cy="4173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36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41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1000"/>
            <a:ext cx="4891088" cy="2795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52088"/>
            <a:ext cx="7467600" cy="4216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7599" y="330139"/>
            <a:ext cx="22994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10. General Report (chi </a:t>
            </a:r>
            <a:r>
              <a:rPr lang="en-US" dirty="0" err="1" smtClean="0">
                <a:solidFill>
                  <a:schemeClr val="tx2"/>
                </a:solidFill>
              </a:rPr>
              <a:t>tiết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thu</a:t>
            </a:r>
            <a:r>
              <a:rPr lang="en-US" dirty="0" smtClean="0">
                <a:solidFill>
                  <a:schemeClr val="tx2"/>
                </a:solidFill>
              </a:rPr>
              <a:t>/chi </a:t>
            </a:r>
            <a:r>
              <a:rPr lang="en-US" dirty="0" err="1" smtClean="0">
                <a:solidFill>
                  <a:schemeClr val="tx2"/>
                </a:solidFill>
              </a:rPr>
              <a:t>theo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từng</a:t>
            </a:r>
            <a:r>
              <a:rPr lang="en-US" dirty="0" smtClean="0">
                <a:solidFill>
                  <a:schemeClr val="tx2"/>
                </a:solidFill>
              </a:rPr>
              <a:t> Container)</a:t>
            </a:r>
            <a:endParaRPr lang="en-US" dirty="0"/>
          </a:p>
        </p:txBody>
      </p:sp>
      <p:sp>
        <p:nvSpPr>
          <p:cNvPr id="2" name="Rectangular Callout 1"/>
          <p:cNvSpPr/>
          <p:nvPr/>
        </p:nvSpPr>
        <p:spPr>
          <a:xfrm>
            <a:off x="1828800" y="1929524"/>
            <a:ext cx="1371600" cy="9144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Số</a:t>
            </a:r>
            <a:r>
              <a:rPr lang="en-US" dirty="0" smtClean="0"/>
              <a:t> Container </a:t>
            </a:r>
            <a:r>
              <a:rPr lang="en-US" dirty="0" err="1" smtClean="0"/>
              <a:t>cần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dõi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4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42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30139"/>
            <a:ext cx="5253038" cy="2969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7599" y="330139"/>
            <a:ext cx="26804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11. General Report (chi </a:t>
            </a:r>
            <a:r>
              <a:rPr lang="en-US" dirty="0" err="1" smtClean="0">
                <a:solidFill>
                  <a:schemeClr val="tx2"/>
                </a:solidFill>
              </a:rPr>
              <a:t>tiết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thu</a:t>
            </a:r>
            <a:r>
              <a:rPr lang="en-US" dirty="0" smtClean="0">
                <a:solidFill>
                  <a:schemeClr val="tx2"/>
                </a:solidFill>
              </a:rPr>
              <a:t>/chi </a:t>
            </a:r>
            <a:r>
              <a:rPr lang="en-US" dirty="0" err="1" smtClean="0">
                <a:solidFill>
                  <a:schemeClr val="tx2"/>
                </a:solidFill>
              </a:rPr>
              <a:t>theo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từng</a:t>
            </a:r>
            <a:r>
              <a:rPr lang="en-US" dirty="0" smtClean="0">
                <a:solidFill>
                  <a:schemeClr val="tx2"/>
                </a:solidFill>
              </a:rPr>
              <a:t> Customer/Vender/Agency)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99" y="2349294"/>
            <a:ext cx="7404801" cy="4181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2895600" y="2235267"/>
            <a:ext cx="1752600" cy="667361"/>
          </a:xfrm>
          <a:prstGeom prst="wedgeRectCallout">
            <a:avLst>
              <a:gd name="adj1" fmla="val -20833"/>
              <a:gd name="adj2" fmla="val 811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Chọn</a:t>
            </a:r>
            <a:r>
              <a:rPr lang="en-US" sz="1400" dirty="0" smtClean="0"/>
              <a:t> </a:t>
            </a:r>
            <a:r>
              <a:rPr lang="en-US" sz="1400" dirty="0" err="1" smtClean="0"/>
              <a:t>Cus</a:t>
            </a:r>
            <a:r>
              <a:rPr lang="en-US" sz="1400" dirty="0" smtClean="0"/>
              <a:t>/Vender/Agency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7602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43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300" y="304801"/>
            <a:ext cx="4108100" cy="2299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7599" y="330139"/>
            <a:ext cx="2680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12. </a:t>
            </a:r>
            <a:r>
              <a:rPr lang="en-US" dirty="0" err="1" smtClean="0">
                <a:solidFill>
                  <a:schemeClr val="tx2"/>
                </a:solidFill>
              </a:rPr>
              <a:t>Nhật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ký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bảng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kê</a:t>
            </a:r>
            <a:r>
              <a:rPr lang="en-US" dirty="0" smtClean="0">
                <a:solidFill>
                  <a:schemeClr val="tx2"/>
                </a:solidFill>
              </a:rPr>
              <a:t> (Trucking)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7785801" cy="4396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1233280" y="2267566"/>
            <a:ext cx="1281319" cy="672689"/>
          </a:xfrm>
          <a:prstGeom prst="wedgeRectCallout">
            <a:avLst>
              <a:gd name="adj1" fmla="val -43540"/>
              <a:gd name="adj2" fmla="val 748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Thống</a:t>
            </a:r>
            <a:r>
              <a:rPr lang="en-US" sz="1200" dirty="0" smtClean="0"/>
              <a:t> </a:t>
            </a:r>
            <a:r>
              <a:rPr lang="en-US" sz="1200" dirty="0" err="1" smtClean="0"/>
              <a:t>kê</a:t>
            </a:r>
            <a:r>
              <a:rPr lang="en-US" sz="1200" dirty="0" smtClean="0"/>
              <a:t> </a:t>
            </a:r>
            <a:r>
              <a:rPr lang="en-US" sz="1200" dirty="0" err="1" smtClean="0"/>
              <a:t>theo</a:t>
            </a:r>
            <a:r>
              <a:rPr lang="en-US" sz="1200" dirty="0" smtClean="0"/>
              <a:t> Container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1322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44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8600"/>
            <a:ext cx="4343400" cy="240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7599" y="330139"/>
            <a:ext cx="2680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13. Sales Chart Report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286000"/>
            <a:ext cx="7286626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4876800" y="1981200"/>
            <a:ext cx="1257300" cy="743816"/>
          </a:xfrm>
          <a:prstGeom prst="wedgeRectCallout">
            <a:avLst>
              <a:gd name="adj1" fmla="val -35158"/>
              <a:gd name="adj2" fmla="val 774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nhóm</a:t>
            </a:r>
            <a:r>
              <a:rPr lang="en-US" dirty="0" smtClean="0"/>
              <a:t> sales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35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45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7599" y="330139"/>
            <a:ext cx="2680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14. </a:t>
            </a:r>
            <a:r>
              <a:rPr lang="en-US" dirty="0" err="1" smtClean="0">
                <a:solidFill>
                  <a:schemeClr val="tx2"/>
                </a:solidFill>
              </a:rPr>
              <a:t>Thống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kê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sản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lượng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theo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Tuyến</a:t>
            </a:r>
            <a:r>
              <a:rPr lang="en-US" dirty="0" smtClean="0">
                <a:solidFill>
                  <a:schemeClr val="tx2"/>
                </a:solidFill>
              </a:rPr>
              <a:t> (P.O.D)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7772400" cy="4389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669" y="598241"/>
            <a:ext cx="3529456" cy="1992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973508" y="1363392"/>
            <a:ext cx="1143000" cy="421940"/>
          </a:xfrm>
          <a:prstGeom prst="wedgeRectCallout">
            <a:avLst>
              <a:gd name="adj1" fmla="val -26894"/>
              <a:gd name="adj2" fmla="val 2693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Chọn</a:t>
            </a:r>
            <a:r>
              <a:rPr lang="en-US" sz="1400" dirty="0" smtClean="0"/>
              <a:t> P.O.D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2834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46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04800"/>
            <a:ext cx="4019550" cy="2253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" y="228600"/>
            <a:ext cx="2680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15. </a:t>
            </a:r>
            <a:r>
              <a:rPr lang="en-US" dirty="0" err="1" smtClean="0">
                <a:solidFill>
                  <a:schemeClr val="tx2"/>
                </a:solidFill>
              </a:rPr>
              <a:t>Bảng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kê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duyệt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tạm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ứng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0" y="699471"/>
            <a:ext cx="5835655" cy="3295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17" y="3886199"/>
            <a:ext cx="7019059" cy="2662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3837709" y="5105400"/>
            <a:ext cx="762000" cy="381000"/>
          </a:xfrm>
          <a:prstGeom prst="wedgeRectCallout">
            <a:avLst>
              <a:gd name="adj1" fmla="val -115378"/>
              <a:gd name="adj2" fmla="val 1079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Nút</a:t>
            </a:r>
            <a:r>
              <a:rPr lang="en-US" sz="1200" dirty="0" smtClean="0"/>
              <a:t> </a:t>
            </a:r>
            <a:r>
              <a:rPr lang="en-US" sz="1200" dirty="0" err="1" smtClean="0"/>
              <a:t>duyệt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0250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47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8153400" cy="4604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" y="228600"/>
            <a:ext cx="2680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17. </a:t>
            </a:r>
            <a:r>
              <a:rPr lang="en-US" dirty="0" err="1" smtClean="0">
                <a:solidFill>
                  <a:schemeClr val="tx2"/>
                </a:solidFill>
              </a:rPr>
              <a:t>Bảng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kê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duyệt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theo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dõi</a:t>
            </a:r>
            <a:r>
              <a:rPr lang="en-US" dirty="0" smtClean="0">
                <a:solidFill>
                  <a:schemeClr val="tx2"/>
                </a:solidFill>
              </a:rPr>
              <a:t> Bill/ </a:t>
            </a:r>
            <a:r>
              <a:rPr lang="en-US" dirty="0" err="1" smtClean="0">
                <a:solidFill>
                  <a:schemeClr val="tx2"/>
                </a:solidFill>
              </a:rPr>
              <a:t>tờ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khai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228600"/>
            <a:ext cx="4629150" cy="2625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1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48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5300" y="228600"/>
            <a:ext cx="8229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IV/ KPIs (</a:t>
            </a:r>
            <a:r>
              <a:rPr lang="en-US" sz="2400" dirty="0" err="1" smtClean="0">
                <a:solidFill>
                  <a:srgbClr val="FF0000"/>
                </a:solidFill>
              </a:rPr>
              <a:t>quản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lý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nhật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ký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khách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hàng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74931"/>
            <a:ext cx="3309938" cy="232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8600" y="874931"/>
            <a:ext cx="26804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1. Recording (</a:t>
            </a:r>
            <a:r>
              <a:rPr lang="en-US" dirty="0" err="1" smtClean="0">
                <a:solidFill>
                  <a:schemeClr val="tx2"/>
                </a:solidFill>
              </a:rPr>
              <a:t>ghi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nhật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ký</a:t>
            </a:r>
            <a:r>
              <a:rPr lang="en-US" dirty="0" smtClean="0">
                <a:solidFill>
                  <a:schemeClr val="tx2"/>
                </a:solidFill>
              </a:rPr>
              <a:t> Sales </a:t>
            </a:r>
            <a:r>
              <a:rPr lang="en-US" dirty="0" err="1" smtClean="0">
                <a:solidFill>
                  <a:schemeClr val="tx2"/>
                </a:solidFill>
              </a:rPr>
              <a:t>làm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việc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với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khách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hàng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  <a:endParaRPr lang="en-US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36981"/>
            <a:ext cx="7543800" cy="4260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ular Callout 5"/>
          <p:cNvSpPr/>
          <p:nvPr/>
        </p:nvSpPr>
        <p:spPr>
          <a:xfrm>
            <a:off x="5922169" y="3505200"/>
            <a:ext cx="914400" cy="304618"/>
          </a:xfrm>
          <a:prstGeom prst="wedgeRectCallout">
            <a:avLst>
              <a:gd name="adj1" fmla="val -34469"/>
              <a:gd name="adj2" fmla="val 1398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Chọn</a:t>
            </a:r>
            <a:r>
              <a:rPr lang="en-US" sz="1200" dirty="0" smtClean="0"/>
              <a:t> chi </a:t>
            </a:r>
            <a:r>
              <a:rPr lang="en-US" sz="1200" dirty="0" err="1" smtClean="0"/>
              <a:t>số</a:t>
            </a:r>
            <a:endParaRPr lang="en-US" sz="1200" dirty="0"/>
          </a:p>
        </p:txBody>
      </p:sp>
      <p:sp>
        <p:nvSpPr>
          <p:cNvPr id="11" name="Rectangular Callout 10"/>
          <p:cNvSpPr/>
          <p:nvPr/>
        </p:nvSpPr>
        <p:spPr>
          <a:xfrm>
            <a:off x="4917065" y="3199031"/>
            <a:ext cx="914400" cy="430769"/>
          </a:xfrm>
          <a:prstGeom prst="wedgeRectCallout">
            <a:avLst>
              <a:gd name="adj1" fmla="val -28408"/>
              <a:gd name="adj2" fmla="val 1427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Thời</a:t>
            </a:r>
            <a:r>
              <a:rPr lang="en-US" sz="1200" dirty="0" smtClean="0"/>
              <a:t> </a:t>
            </a:r>
            <a:r>
              <a:rPr lang="en-US" sz="1200" dirty="0" err="1" smtClean="0"/>
              <a:t>gian</a:t>
            </a:r>
            <a:r>
              <a:rPr lang="en-US" sz="1200" dirty="0" smtClean="0"/>
              <a:t> </a:t>
            </a:r>
            <a:r>
              <a:rPr lang="en-US" sz="1200" dirty="0" err="1" smtClean="0"/>
              <a:t>thực</a:t>
            </a:r>
            <a:r>
              <a:rPr lang="en-US" sz="1200" dirty="0" smtClean="0"/>
              <a:t> </a:t>
            </a:r>
            <a:r>
              <a:rPr lang="en-US" sz="1200" dirty="0" err="1" smtClean="0"/>
              <a:t>hiện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0034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49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8600"/>
            <a:ext cx="4876800" cy="2753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" y="1718534"/>
            <a:ext cx="8021638" cy="4529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1000" y="413266"/>
            <a:ext cx="2680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2</a:t>
            </a:r>
            <a:r>
              <a:rPr lang="en-US" dirty="0" smtClean="0">
                <a:solidFill>
                  <a:schemeClr val="tx2"/>
                </a:solidFill>
              </a:rPr>
              <a:t>. (</a:t>
            </a:r>
            <a:r>
              <a:rPr lang="en-US" dirty="0" err="1" smtClean="0">
                <a:solidFill>
                  <a:schemeClr val="tx2"/>
                </a:solidFill>
              </a:rPr>
              <a:t>Thống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kê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nhật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ký</a:t>
            </a:r>
            <a:r>
              <a:rPr lang="en-US" dirty="0" smtClean="0">
                <a:solidFill>
                  <a:schemeClr val="tx2"/>
                </a:solidFill>
              </a:rPr>
              <a:t> KPIs)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81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0"/>
            <a:ext cx="8229600" cy="411162"/>
          </a:xfrm>
        </p:spPr>
        <p:txBody>
          <a:bodyPr>
            <a:normAutofit/>
          </a:bodyPr>
          <a:lstStyle/>
          <a:p>
            <a:pPr algn="l"/>
            <a:r>
              <a:rPr lang="en-US" sz="1800" dirty="0" smtClean="0"/>
              <a:t>1.2 </a:t>
            </a:r>
            <a:r>
              <a:rPr lang="en-US" sz="1800" dirty="0" err="1" smtClean="0"/>
              <a:t>Nhập</a:t>
            </a:r>
            <a:r>
              <a:rPr lang="en-US" sz="1800" dirty="0" smtClean="0"/>
              <a:t> </a:t>
            </a:r>
            <a:r>
              <a:rPr lang="en-US" sz="1800" dirty="0" err="1" smtClean="0"/>
              <a:t>thông</a:t>
            </a:r>
            <a:r>
              <a:rPr lang="en-US" sz="1800" dirty="0" smtClean="0"/>
              <a:t> tin chi </a:t>
            </a:r>
            <a:r>
              <a:rPr lang="en-US" sz="1800" dirty="0" err="1" smtClean="0"/>
              <a:t>tiết</a:t>
            </a:r>
            <a:r>
              <a:rPr lang="en-US" sz="1800" dirty="0" smtClean="0"/>
              <a:t> </a:t>
            </a:r>
            <a:r>
              <a:rPr lang="en-US" sz="1800" dirty="0" err="1" smtClean="0"/>
              <a:t>giá</a:t>
            </a:r>
            <a:endParaRPr 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37" y="1600200"/>
            <a:ext cx="8014725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1. Quotation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373" y="3467634"/>
            <a:ext cx="13716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own Arrow 5"/>
          <p:cNvSpPr/>
          <p:nvPr/>
        </p:nvSpPr>
        <p:spPr>
          <a:xfrm rot="3352450" flipH="1">
            <a:off x="5759548" y="3180931"/>
            <a:ext cx="247650" cy="9753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ular Callout 6"/>
          <p:cNvSpPr/>
          <p:nvPr/>
        </p:nvSpPr>
        <p:spPr>
          <a:xfrm>
            <a:off x="7010400" y="3124200"/>
            <a:ext cx="1371600" cy="838200"/>
          </a:xfrm>
          <a:prstGeom prst="wedge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Click </a:t>
            </a:r>
            <a:r>
              <a:rPr lang="en-US" sz="1200" dirty="0" err="1"/>
              <a:t>phải</a:t>
            </a:r>
            <a:r>
              <a:rPr lang="en-US" sz="1200" dirty="0"/>
              <a:t> mouse chon </a:t>
            </a:r>
            <a:r>
              <a:rPr lang="en-US" sz="1200" dirty="0" smtClean="0"/>
              <a:t>Add/Edit/Delete</a:t>
            </a:r>
            <a:endParaRPr lang="en-US" sz="1200" dirty="0"/>
          </a:p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8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50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2209800"/>
            <a:ext cx="7329487" cy="4139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95300" y="228600"/>
            <a:ext cx="8229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V/ Import Document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609600"/>
            <a:ext cx="79667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Import </a:t>
            </a:r>
          </a:p>
          <a:p>
            <a:pPr marL="800100" lvl="1" indent="-342900"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Create Ref. (</a:t>
            </a:r>
            <a:r>
              <a:rPr lang="en-US" sz="1400" dirty="0" err="1" smtClean="0">
                <a:solidFill>
                  <a:schemeClr val="tx2"/>
                </a:solidFill>
              </a:rPr>
              <a:t>tạo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số</a:t>
            </a:r>
            <a:r>
              <a:rPr lang="en-US" sz="1400" dirty="0" smtClean="0">
                <a:solidFill>
                  <a:schemeClr val="tx2"/>
                </a:solidFill>
              </a:rPr>
              <a:t> Job. )</a:t>
            </a:r>
          </a:p>
          <a:p>
            <a:pPr marL="800100" lvl="1" indent="-342900"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Document (</a:t>
            </a:r>
            <a:r>
              <a:rPr lang="en-US" sz="1400" dirty="0" err="1" smtClean="0">
                <a:solidFill>
                  <a:schemeClr val="tx2"/>
                </a:solidFill>
              </a:rPr>
              <a:t>nhập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chứng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từ</a:t>
            </a:r>
            <a:r>
              <a:rPr lang="en-US" sz="1400" dirty="0" smtClean="0">
                <a:solidFill>
                  <a:schemeClr val="tx2"/>
                </a:solidFill>
              </a:rPr>
              <a:t>)</a:t>
            </a:r>
          </a:p>
          <a:p>
            <a:pPr marL="800100" lvl="1" indent="-342900"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Sheet details ( chi </a:t>
            </a:r>
            <a:r>
              <a:rPr lang="en-US" sz="1400" dirty="0" err="1" smtClean="0">
                <a:solidFill>
                  <a:schemeClr val="tx2"/>
                </a:solidFill>
              </a:rPr>
              <a:t>tiết</a:t>
            </a:r>
            <a:r>
              <a:rPr lang="en-US" sz="1400" dirty="0" smtClean="0">
                <a:solidFill>
                  <a:schemeClr val="tx2"/>
                </a:solidFill>
              </a:rPr>
              <a:t> Job.)</a:t>
            </a:r>
          </a:p>
          <a:p>
            <a:pPr marL="800100" lvl="1" indent="-342900"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Check (</a:t>
            </a:r>
            <a:r>
              <a:rPr lang="en-US" sz="1400" dirty="0" err="1" smtClean="0">
                <a:solidFill>
                  <a:schemeClr val="tx2"/>
                </a:solidFill>
              </a:rPr>
              <a:t>đề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nghị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thanh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toán</a:t>
            </a:r>
            <a:r>
              <a:rPr lang="en-US" sz="1400" dirty="0" smtClean="0">
                <a:solidFill>
                  <a:schemeClr val="tx2"/>
                </a:solidFill>
              </a:rPr>
              <a:t>)</a:t>
            </a:r>
          </a:p>
          <a:p>
            <a:pPr marL="800100" lvl="1" indent="-342900"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Theo </a:t>
            </a:r>
            <a:r>
              <a:rPr lang="en-US" sz="1400" dirty="0" err="1" smtClean="0">
                <a:solidFill>
                  <a:schemeClr val="tx2"/>
                </a:solidFill>
              </a:rPr>
              <a:t>dõi</a:t>
            </a:r>
            <a:r>
              <a:rPr lang="en-US" sz="1400" dirty="0" smtClean="0">
                <a:solidFill>
                  <a:schemeClr val="tx2"/>
                </a:solidFill>
              </a:rPr>
              <a:t> Bill/</a:t>
            </a:r>
            <a:r>
              <a:rPr lang="en-US" sz="1400" dirty="0" err="1" smtClean="0">
                <a:solidFill>
                  <a:schemeClr val="tx2"/>
                </a:solidFill>
              </a:rPr>
              <a:t>Tờ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khai</a:t>
            </a:r>
            <a:endParaRPr lang="en-US" sz="1400" dirty="0" smtClean="0">
              <a:solidFill>
                <a:schemeClr val="tx2"/>
              </a:solidFill>
            </a:endParaRPr>
          </a:p>
          <a:p>
            <a:pPr marL="800100" lvl="1" indent="-342900"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Discharge list</a:t>
            </a:r>
          </a:p>
          <a:p>
            <a:pPr marL="800100" lvl="1" indent="-342900">
              <a:buAutoNum type="arabicPeriod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0667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51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73" y="1524000"/>
            <a:ext cx="4610100" cy="339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2803" y="381000"/>
            <a:ext cx="27487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0100" lvl="1" indent="-342900">
              <a:buAutoNum type="arabicPeriod"/>
            </a:pPr>
            <a:r>
              <a:rPr lang="en-US" sz="1400" dirty="0">
                <a:solidFill>
                  <a:schemeClr val="tx2"/>
                </a:solidFill>
              </a:rPr>
              <a:t>Create Ref. (</a:t>
            </a:r>
            <a:r>
              <a:rPr lang="en-US" sz="1400" dirty="0" err="1">
                <a:solidFill>
                  <a:schemeClr val="tx2"/>
                </a:solidFill>
              </a:rPr>
              <a:t>tạo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số</a:t>
            </a:r>
            <a:r>
              <a:rPr lang="en-US" sz="1400" dirty="0">
                <a:solidFill>
                  <a:schemeClr val="tx2"/>
                </a:solidFill>
              </a:rPr>
              <a:t> Job. )</a:t>
            </a:r>
          </a:p>
        </p:txBody>
      </p:sp>
      <p:sp>
        <p:nvSpPr>
          <p:cNvPr id="7" name="Line Callout 1 6"/>
          <p:cNvSpPr/>
          <p:nvPr/>
        </p:nvSpPr>
        <p:spPr>
          <a:xfrm>
            <a:off x="5288973" y="498277"/>
            <a:ext cx="914400" cy="381000"/>
          </a:xfrm>
          <a:prstGeom prst="borderCallout1">
            <a:avLst>
              <a:gd name="adj1" fmla="val 18750"/>
              <a:gd name="adj2" fmla="val -8333"/>
              <a:gd name="adj3" fmla="val 483319"/>
              <a:gd name="adj4" fmla="val -2549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/>
              <a:t>Danh</a:t>
            </a:r>
            <a:r>
              <a:rPr lang="en-US" sz="1000" dirty="0" smtClean="0"/>
              <a:t> </a:t>
            </a:r>
            <a:r>
              <a:rPr lang="en-US" sz="1000" dirty="0" err="1" smtClean="0"/>
              <a:t>sách</a:t>
            </a:r>
            <a:r>
              <a:rPr lang="en-US" sz="1000" dirty="0" smtClean="0"/>
              <a:t> </a:t>
            </a:r>
            <a:r>
              <a:rPr lang="en-US" sz="1000" dirty="0" err="1" smtClean="0"/>
              <a:t>các</a:t>
            </a:r>
            <a:r>
              <a:rPr lang="en-US" sz="1000" dirty="0" smtClean="0"/>
              <a:t> </a:t>
            </a:r>
            <a:r>
              <a:rPr lang="en-US" sz="1000" dirty="0" err="1" smtClean="0"/>
              <a:t>lô</a:t>
            </a:r>
            <a:r>
              <a:rPr lang="en-US" sz="1000" dirty="0" smtClean="0"/>
              <a:t> </a:t>
            </a:r>
            <a:r>
              <a:rPr lang="en-US" sz="1000" dirty="0" err="1" smtClean="0"/>
              <a:t>hàng</a:t>
            </a:r>
            <a:endParaRPr lang="en-US" sz="1000" dirty="0"/>
          </a:p>
        </p:txBody>
      </p:sp>
      <p:sp>
        <p:nvSpPr>
          <p:cNvPr id="9" name="Line Callout 1 8"/>
          <p:cNvSpPr/>
          <p:nvPr/>
        </p:nvSpPr>
        <p:spPr>
          <a:xfrm>
            <a:off x="5898573" y="1558150"/>
            <a:ext cx="914400" cy="381000"/>
          </a:xfrm>
          <a:prstGeom prst="borderCallout1">
            <a:avLst>
              <a:gd name="adj1" fmla="val 18750"/>
              <a:gd name="adj2" fmla="val -8333"/>
              <a:gd name="adj3" fmla="val 450592"/>
              <a:gd name="adj4" fmla="val -4640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/>
              <a:t>Chọn</a:t>
            </a:r>
            <a:r>
              <a:rPr lang="en-US" sz="1000" dirty="0" smtClean="0"/>
              <a:t> </a:t>
            </a:r>
            <a:r>
              <a:rPr lang="en-US" sz="1000" dirty="0" err="1" smtClean="0"/>
              <a:t>loại</a:t>
            </a:r>
            <a:r>
              <a:rPr lang="en-US" sz="1000" dirty="0" smtClean="0"/>
              <a:t> </a:t>
            </a:r>
            <a:r>
              <a:rPr lang="en-US" sz="1000" dirty="0" err="1" smtClean="0"/>
              <a:t>hàng</a:t>
            </a:r>
            <a:endParaRPr lang="en-US" sz="1000" dirty="0"/>
          </a:p>
        </p:txBody>
      </p:sp>
      <p:sp>
        <p:nvSpPr>
          <p:cNvPr id="10" name="Line Callout 1 9"/>
          <p:cNvSpPr/>
          <p:nvPr/>
        </p:nvSpPr>
        <p:spPr>
          <a:xfrm>
            <a:off x="6203373" y="2667000"/>
            <a:ext cx="914400" cy="381000"/>
          </a:xfrm>
          <a:prstGeom prst="borderCallout1">
            <a:avLst>
              <a:gd name="adj1" fmla="val 18750"/>
              <a:gd name="adj2" fmla="val -8333"/>
              <a:gd name="adj3" fmla="val 356047"/>
              <a:gd name="adj4" fmla="val -2822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SL HB/L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5252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52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771" y="381000"/>
            <a:ext cx="4933246" cy="1681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7970838" cy="4501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62803" y="381000"/>
            <a:ext cx="21534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0100" lvl="1" indent="-342900"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Tab Information</a:t>
            </a:r>
            <a:endParaRPr lang="en-US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5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53</a:t>
            </a:fld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7827169" cy="442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7886"/>
            <a:ext cx="5789612" cy="3269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121" y="3496539"/>
            <a:ext cx="5171679" cy="3086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62803" y="381000"/>
            <a:ext cx="195399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400" dirty="0" smtClean="0">
                <a:solidFill>
                  <a:schemeClr val="tx2"/>
                </a:solidFill>
              </a:rPr>
              <a:t>2. Tab Customer</a:t>
            </a:r>
          </a:p>
          <a:p>
            <a:pPr lvl="1"/>
            <a:r>
              <a:rPr lang="en-US" sz="1400" dirty="0" smtClean="0">
                <a:solidFill>
                  <a:schemeClr val="tx2"/>
                </a:solidFill>
              </a:rPr>
              <a:t>3. Tab Description</a:t>
            </a:r>
          </a:p>
          <a:p>
            <a:pPr lvl="1"/>
            <a:r>
              <a:rPr lang="en-US" sz="1400" dirty="0" smtClean="0">
                <a:solidFill>
                  <a:schemeClr val="tx2"/>
                </a:solidFill>
              </a:rPr>
              <a:t>4. Tab Images</a:t>
            </a:r>
            <a:endParaRPr lang="en-US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3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54</a:t>
            </a:fld>
            <a:endParaRPr lang="en-U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32709"/>
            <a:ext cx="7467600" cy="4216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"/>
            <a:ext cx="5556250" cy="3137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62803" y="381000"/>
            <a:ext cx="19066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400" dirty="0" smtClean="0">
                <a:solidFill>
                  <a:schemeClr val="tx2"/>
                </a:solidFill>
              </a:rPr>
              <a:t>6. Tab Containers</a:t>
            </a:r>
          </a:p>
          <a:p>
            <a:pPr lvl="1"/>
            <a:r>
              <a:rPr lang="en-US" sz="1400" dirty="0">
                <a:solidFill>
                  <a:schemeClr val="tx2"/>
                </a:solidFill>
              </a:rPr>
              <a:t>7</a:t>
            </a:r>
            <a:r>
              <a:rPr lang="en-US" sz="1400" dirty="0" smtClean="0">
                <a:solidFill>
                  <a:schemeClr val="tx2"/>
                </a:solidFill>
              </a:rPr>
              <a:t>. Tab E-Manifest</a:t>
            </a:r>
          </a:p>
        </p:txBody>
      </p:sp>
    </p:spTree>
    <p:extLst>
      <p:ext uri="{BB962C8B-B14F-4D97-AF65-F5344CB8AC3E}">
        <p14:creationId xmlns:p14="http://schemas.microsoft.com/office/powerpoint/2010/main" val="403674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55</a:t>
            </a:fld>
            <a:endParaRPr lang="en-US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24545"/>
            <a:ext cx="7391400" cy="4173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90945"/>
            <a:ext cx="6553200" cy="3700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1000" y="413266"/>
            <a:ext cx="2680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8. Debit (Customer)</a:t>
            </a:r>
          </a:p>
          <a:p>
            <a:r>
              <a:rPr lang="en-US" sz="1200" dirty="0" smtClean="0">
                <a:solidFill>
                  <a:schemeClr val="tx2"/>
                </a:solidFill>
              </a:rPr>
              <a:t>9. Credit (Vender)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14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56</a:t>
            </a:fld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6319838" cy="3568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228600"/>
            <a:ext cx="53975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643" y="3537024"/>
            <a:ext cx="4759613" cy="2687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1000" y="413266"/>
            <a:ext cx="2680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10. Message sent</a:t>
            </a:r>
          </a:p>
          <a:p>
            <a:r>
              <a:rPr lang="en-US" sz="1200" dirty="0" smtClean="0">
                <a:solidFill>
                  <a:schemeClr val="tx2"/>
                </a:solidFill>
              </a:rPr>
              <a:t>11. Profit</a:t>
            </a:r>
          </a:p>
          <a:p>
            <a:r>
              <a:rPr lang="en-US" sz="1200" dirty="0" smtClean="0">
                <a:solidFill>
                  <a:schemeClr val="tx2"/>
                </a:solidFill>
              </a:rPr>
              <a:t>12. Cash loan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44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57</a:t>
            </a:fld>
            <a:endParaRPr lang="en-US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50966"/>
            <a:ext cx="6705600" cy="3786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4800"/>
            <a:ext cx="5638800" cy="31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3657600"/>
            <a:ext cx="48577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1000" y="413266"/>
            <a:ext cx="2680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13.Arrival Notice</a:t>
            </a:r>
          </a:p>
          <a:p>
            <a:r>
              <a:rPr lang="en-US" sz="1200" dirty="0" smtClean="0">
                <a:solidFill>
                  <a:schemeClr val="tx2"/>
                </a:solidFill>
              </a:rPr>
              <a:t>14. D/O</a:t>
            </a:r>
          </a:p>
          <a:p>
            <a:r>
              <a:rPr lang="en-US" sz="1200" dirty="0" smtClean="0">
                <a:solidFill>
                  <a:schemeClr val="tx2"/>
                </a:solidFill>
              </a:rPr>
              <a:t>15. </a:t>
            </a:r>
            <a:r>
              <a:rPr lang="en-US" sz="1200" dirty="0" err="1" smtClean="0">
                <a:solidFill>
                  <a:schemeClr val="tx2"/>
                </a:solidFill>
              </a:rPr>
              <a:t>Giấy</a:t>
            </a:r>
            <a:r>
              <a:rPr lang="en-US" sz="1200" dirty="0" smtClean="0">
                <a:solidFill>
                  <a:schemeClr val="tx2"/>
                </a:solidFill>
              </a:rPr>
              <a:t> </a:t>
            </a:r>
            <a:r>
              <a:rPr lang="en-US" sz="1200" dirty="0" err="1" smtClean="0">
                <a:solidFill>
                  <a:schemeClr val="tx2"/>
                </a:solidFill>
              </a:rPr>
              <a:t>Ủy</a:t>
            </a:r>
            <a:r>
              <a:rPr lang="en-US" sz="1200" dirty="0" smtClean="0">
                <a:solidFill>
                  <a:schemeClr val="tx2"/>
                </a:solidFill>
              </a:rPr>
              <a:t> </a:t>
            </a:r>
            <a:r>
              <a:rPr lang="en-US" sz="1200" dirty="0" err="1" smtClean="0">
                <a:solidFill>
                  <a:schemeClr val="tx2"/>
                </a:solidFill>
              </a:rPr>
              <a:t>quyền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93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58</a:t>
            </a:fld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172" y="838200"/>
            <a:ext cx="5865810" cy="3312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0" y="413266"/>
            <a:ext cx="2895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16. Print (click </a:t>
            </a:r>
            <a:r>
              <a:rPr lang="en-US" sz="1200" dirty="0" err="1" smtClean="0">
                <a:solidFill>
                  <a:schemeClr val="tx2"/>
                </a:solidFill>
              </a:rPr>
              <a:t>phải</a:t>
            </a:r>
            <a:r>
              <a:rPr lang="en-US" sz="1200" dirty="0" smtClean="0">
                <a:solidFill>
                  <a:schemeClr val="tx2"/>
                </a:solidFill>
              </a:rPr>
              <a:t> mouse, popup menu )</a:t>
            </a:r>
          </a:p>
          <a:p>
            <a:r>
              <a:rPr lang="en-US" sz="1200" dirty="0">
                <a:solidFill>
                  <a:schemeClr val="tx2"/>
                </a:solidFill>
              </a:rPr>
              <a:t>	</a:t>
            </a:r>
            <a:r>
              <a:rPr lang="en-US" sz="1200" dirty="0" smtClean="0">
                <a:solidFill>
                  <a:schemeClr val="tx2"/>
                </a:solidFill>
              </a:rPr>
              <a:t>- </a:t>
            </a:r>
            <a:r>
              <a:rPr lang="en-US" sz="1200" dirty="0" err="1" smtClean="0">
                <a:solidFill>
                  <a:schemeClr val="tx2"/>
                </a:solidFill>
              </a:rPr>
              <a:t>Arrrival</a:t>
            </a:r>
            <a:endParaRPr lang="en-US" sz="1200" dirty="0" smtClean="0">
              <a:solidFill>
                <a:schemeClr val="tx2"/>
              </a:solidFill>
            </a:endParaRPr>
          </a:p>
          <a:p>
            <a:r>
              <a:rPr lang="en-US" sz="1200" dirty="0">
                <a:solidFill>
                  <a:schemeClr val="tx2"/>
                </a:solidFill>
              </a:rPr>
              <a:t>	</a:t>
            </a:r>
            <a:r>
              <a:rPr lang="en-US" sz="1200" dirty="0" smtClean="0">
                <a:solidFill>
                  <a:schemeClr val="tx2"/>
                </a:solidFill>
              </a:rPr>
              <a:t>- D/O</a:t>
            </a:r>
          </a:p>
          <a:p>
            <a:r>
              <a:rPr lang="en-US" sz="1200" dirty="0">
                <a:solidFill>
                  <a:schemeClr val="tx2"/>
                </a:solidFill>
              </a:rPr>
              <a:t>	</a:t>
            </a:r>
            <a:r>
              <a:rPr lang="en-US" sz="1200" dirty="0" smtClean="0">
                <a:solidFill>
                  <a:schemeClr val="tx2"/>
                </a:solidFill>
              </a:rPr>
              <a:t>- Debit</a:t>
            </a:r>
          </a:p>
          <a:p>
            <a:r>
              <a:rPr lang="en-US" sz="1200" dirty="0">
                <a:solidFill>
                  <a:schemeClr val="tx2"/>
                </a:solidFill>
              </a:rPr>
              <a:t>	</a:t>
            </a:r>
            <a:r>
              <a:rPr lang="en-US" sz="1200" dirty="0" smtClean="0">
                <a:solidFill>
                  <a:schemeClr val="tx2"/>
                </a:solidFill>
              </a:rPr>
              <a:t>- Credit</a:t>
            </a:r>
          </a:p>
          <a:p>
            <a:r>
              <a:rPr lang="en-US" sz="1200" dirty="0">
                <a:solidFill>
                  <a:schemeClr val="tx2"/>
                </a:solidFill>
              </a:rPr>
              <a:t>	</a:t>
            </a:r>
            <a:r>
              <a:rPr lang="en-US" sz="1200" dirty="0" smtClean="0">
                <a:solidFill>
                  <a:schemeClr val="tx2"/>
                </a:solidFill>
              </a:rPr>
              <a:t>- E Manifest</a:t>
            </a:r>
          </a:p>
          <a:p>
            <a:r>
              <a:rPr lang="en-US" sz="1200" dirty="0">
                <a:solidFill>
                  <a:schemeClr val="tx2"/>
                </a:solidFill>
              </a:rPr>
              <a:t>	</a:t>
            </a:r>
            <a:r>
              <a:rPr lang="en-US" sz="1200" dirty="0" smtClean="0">
                <a:solidFill>
                  <a:schemeClr val="tx2"/>
                </a:solidFill>
              </a:rPr>
              <a:t>- Cover sheet</a:t>
            </a:r>
          </a:p>
          <a:p>
            <a:r>
              <a:rPr lang="en-US" sz="1200" dirty="0">
                <a:solidFill>
                  <a:schemeClr val="tx2"/>
                </a:solidFill>
              </a:rPr>
              <a:t>	</a:t>
            </a:r>
            <a:r>
              <a:rPr lang="en-US" sz="1200" dirty="0" smtClean="0">
                <a:solidFill>
                  <a:schemeClr val="tx2"/>
                </a:solidFill>
              </a:rPr>
              <a:t>- Job Profit</a:t>
            </a:r>
          </a:p>
          <a:p>
            <a:r>
              <a:rPr lang="en-US" sz="1200" dirty="0">
                <a:solidFill>
                  <a:schemeClr val="tx2"/>
                </a:solidFill>
              </a:rPr>
              <a:t>	</a:t>
            </a:r>
            <a:r>
              <a:rPr lang="en-US" sz="1200" dirty="0" smtClean="0">
                <a:solidFill>
                  <a:schemeClr val="tx2"/>
                </a:solidFill>
              </a:rPr>
              <a:t>- History</a:t>
            </a:r>
          </a:p>
          <a:p>
            <a:r>
              <a:rPr lang="en-US" sz="1200" dirty="0">
                <a:solidFill>
                  <a:schemeClr val="tx2"/>
                </a:solidFill>
              </a:rPr>
              <a:t>	</a:t>
            </a:r>
            <a:r>
              <a:rPr lang="en-US" sz="1200" dirty="0" smtClean="0">
                <a:solidFill>
                  <a:schemeClr val="tx2"/>
                </a:solidFill>
              </a:rPr>
              <a:t>- </a:t>
            </a:r>
            <a:r>
              <a:rPr lang="en-US" sz="1200" dirty="0" err="1" smtClean="0">
                <a:solidFill>
                  <a:schemeClr val="tx2"/>
                </a:solidFill>
              </a:rPr>
              <a:t>Vào</a:t>
            </a:r>
            <a:r>
              <a:rPr lang="en-US" sz="1200" dirty="0" smtClean="0">
                <a:solidFill>
                  <a:schemeClr val="tx2"/>
                </a:solidFill>
              </a:rPr>
              <a:t> </a:t>
            </a:r>
            <a:r>
              <a:rPr lang="en-US" sz="1200" dirty="0" err="1" smtClean="0">
                <a:solidFill>
                  <a:schemeClr val="tx2"/>
                </a:solidFill>
              </a:rPr>
              <a:t>kho</a:t>
            </a:r>
            <a:r>
              <a:rPr lang="en-US" sz="1200" dirty="0" smtClean="0">
                <a:solidFill>
                  <a:schemeClr val="tx2"/>
                </a:solidFill>
              </a:rPr>
              <a:t> CFS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59" y="2667000"/>
            <a:ext cx="4086225" cy="349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91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59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" y="457200"/>
            <a:ext cx="998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- </a:t>
            </a:r>
            <a:r>
              <a:rPr lang="en-US" dirty="0" err="1">
                <a:solidFill>
                  <a:schemeClr val="tx2"/>
                </a:solidFill>
              </a:rPr>
              <a:t>Arrrival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00"/>
            <a:ext cx="4267200" cy="2409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36" y="847314"/>
            <a:ext cx="3785358" cy="5348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811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350838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>
                <a:solidFill>
                  <a:schemeClr val="tx2"/>
                </a:solidFill>
              </a:rPr>
              <a:t>1.3 Print Quotation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chemeClr val="tx2"/>
                </a:solidFill>
              </a:rPr>
              <a:t>1. Quotation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600201"/>
            <a:ext cx="8096249" cy="4571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4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60</a:t>
            </a:fld>
            <a:endParaRPr lang="en-US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50" y="3484418"/>
            <a:ext cx="4722812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91" y="802482"/>
            <a:ext cx="426720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990600"/>
            <a:ext cx="3225780" cy="45577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23690" y="272534"/>
            <a:ext cx="69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- </a:t>
            </a:r>
            <a:r>
              <a:rPr lang="en-US" dirty="0" smtClean="0">
                <a:solidFill>
                  <a:schemeClr val="tx2"/>
                </a:solidFill>
              </a:rPr>
              <a:t>D/O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41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61</a:t>
            </a:fld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5" y="3505200"/>
            <a:ext cx="4267200" cy="2409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5" y="457200"/>
            <a:ext cx="3881437" cy="2519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00200"/>
            <a:ext cx="3417518" cy="4828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6523690" y="272534"/>
            <a:ext cx="1078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- </a:t>
            </a:r>
            <a:r>
              <a:rPr lang="en-US" dirty="0" err="1" smtClean="0">
                <a:solidFill>
                  <a:schemeClr val="tx2"/>
                </a:solidFill>
              </a:rPr>
              <a:t>Cược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vỏ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59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62</a:t>
            </a:fld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763" y="228599"/>
            <a:ext cx="4640611" cy="2590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68" y="3276600"/>
            <a:ext cx="5181600" cy="2926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88" y="1420091"/>
            <a:ext cx="4120312" cy="2111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5488" y="272534"/>
            <a:ext cx="1304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- </a:t>
            </a:r>
            <a:r>
              <a:rPr lang="en-US" dirty="0" smtClean="0">
                <a:solidFill>
                  <a:schemeClr val="tx2"/>
                </a:solidFill>
              </a:rPr>
              <a:t>Debit note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1" y="1828799"/>
            <a:ext cx="3095670" cy="4373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224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63</a:t>
            </a:fld>
            <a:endParaRPr lang="en-US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"/>
            <a:ext cx="4872038" cy="2696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00865"/>
            <a:ext cx="4711709" cy="2385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4992688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258291"/>
            <a:ext cx="2931913" cy="4142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75488" y="272534"/>
            <a:ext cx="1362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- </a:t>
            </a:r>
            <a:r>
              <a:rPr lang="en-US" dirty="0" smtClean="0">
                <a:solidFill>
                  <a:schemeClr val="tx2"/>
                </a:solidFill>
              </a:rPr>
              <a:t>Credit note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51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64</a:t>
            </a:fld>
            <a:endParaRPr lang="en-US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36" y="380999"/>
            <a:ext cx="3952875" cy="2500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0999"/>
            <a:ext cx="2543175" cy="158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36" y="3124200"/>
            <a:ext cx="5679793" cy="3207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011" y="2133600"/>
            <a:ext cx="5505450" cy="2864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738891" y="5562600"/>
            <a:ext cx="1370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- </a:t>
            </a:r>
            <a:r>
              <a:rPr lang="en-US" dirty="0" smtClean="0">
                <a:solidFill>
                  <a:schemeClr val="tx2"/>
                </a:solidFill>
              </a:rPr>
              <a:t>E- Manifest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06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65</a:t>
            </a:fld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33400"/>
            <a:ext cx="2776538" cy="2046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32809"/>
            <a:ext cx="5820713" cy="3286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32509"/>
            <a:ext cx="3397685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6738891" y="5377934"/>
            <a:ext cx="1368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-Cover sheet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75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66</a:t>
            </a:fld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76600"/>
            <a:ext cx="4953000" cy="2796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3995737" cy="2481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7" y="663388"/>
            <a:ext cx="3829137" cy="541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7010400" y="164068"/>
            <a:ext cx="1122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- Job </a:t>
            </a:r>
            <a:r>
              <a:rPr lang="en-US" dirty="0" err="1" smtClean="0">
                <a:solidFill>
                  <a:schemeClr val="tx2"/>
                </a:solidFill>
              </a:rPr>
              <a:t>pofit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69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67</a:t>
            </a:fld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04800"/>
            <a:ext cx="4403408" cy="262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6840141" cy="3862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3400" y="348734"/>
            <a:ext cx="3530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- History (</a:t>
            </a:r>
            <a:r>
              <a:rPr lang="en-US" dirty="0" err="1" smtClean="0"/>
              <a:t>nhật</a:t>
            </a:r>
            <a:r>
              <a:rPr lang="en-US" dirty="0" smtClean="0"/>
              <a:t> </a:t>
            </a:r>
            <a:r>
              <a:rPr lang="en-US" dirty="0" err="1" smtClean="0"/>
              <a:t>ký</a:t>
            </a:r>
            <a:r>
              <a:rPr lang="en-US" dirty="0" smtClean="0"/>
              <a:t> </a:t>
            </a:r>
            <a:r>
              <a:rPr lang="en-US" dirty="0" err="1" smtClean="0"/>
              <a:t>chỉnh</a:t>
            </a:r>
            <a:r>
              <a:rPr lang="en-US" dirty="0" smtClean="0"/>
              <a:t> </a:t>
            </a:r>
            <a:r>
              <a:rPr lang="en-US" dirty="0" err="1" smtClean="0"/>
              <a:t>sữa</a:t>
            </a:r>
            <a:r>
              <a:rPr lang="en-US" dirty="0" smtClean="0"/>
              <a:t> </a:t>
            </a:r>
            <a:r>
              <a:rPr lang="en-US" dirty="0" err="1" smtClean="0"/>
              <a:t>dữ</a:t>
            </a:r>
            <a:r>
              <a:rPr lang="en-US" dirty="0" smtClean="0"/>
              <a:t> </a:t>
            </a:r>
            <a:r>
              <a:rPr lang="en-US" dirty="0" err="1" smtClean="0"/>
              <a:t>liệu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93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68</a:t>
            </a:fld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"/>
            <a:ext cx="3938588" cy="2354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1"/>
            <a:ext cx="7086600" cy="4001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3400" y="348734"/>
            <a:ext cx="3356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- </a:t>
            </a:r>
            <a:r>
              <a:rPr lang="en-US" dirty="0" err="1" smtClean="0"/>
              <a:t>Danh</a:t>
            </a:r>
            <a:r>
              <a:rPr lang="en-US" dirty="0" smtClean="0"/>
              <a:t> </a:t>
            </a:r>
            <a:r>
              <a:rPr lang="en-US" dirty="0" err="1" smtClean="0"/>
              <a:t>mục</a:t>
            </a:r>
            <a:r>
              <a:rPr lang="en-US" dirty="0" smtClean="0"/>
              <a:t> </a:t>
            </a:r>
            <a:r>
              <a:rPr lang="en-US" dirty="0" err="1" smtClean="0"/>
              <a:t>hàng</a:t>
            </a:r>
            <a:r>
              <a:rPr lang="en-US" dirty="0" smtClean="0"/>
              <a:t> </a:t>
            </a:r>
            <a:r>
              <a:rPr lang="en-US" dirty="0" err="1" smtClean="0"/>
              <a:t>hóa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kho</a:t>
            </a:r>
            <a:r>
              <a:rPr lang="en-US" dirty="0" smtClean="0"/>
              <a:t> CFS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07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69</a:t>
            </a:fld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8382000" cy="4733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3400" y="348734"/>
            <a:ext cx="3906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- Import </a:t>
            </a:r>
            <a:r>
              <a:rPr lang="en-US" dirty="0" err="1" smtClean="0"/>
              <a:t>từ</a:t>
            </a:r>
            <a:r>
              <a:rPr lang="en-US" dirty="0" smtClean="0"/>
              <a:t> file EDI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chuẩn</a:t>
            </a:r>
            <a:r>
              <a:rPr lang="en-US" dirty="0" smtClean="0"/>
              <a:t> 95B/98B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42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81000"/>
            <a:ext cx="4420407" cy="6248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0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70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5300" y="228600"/>
            <a:ext cx="8229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V/ Export Document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609600"/>
            <a:ext cx="79667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Export </a:t>
            </a:r>
          </a:p>
          <a:p>
            <a:pPr marL="800100" lvl="1" indent="-342900"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Create Ref. (</a:t>
            </a:r>
            <a:r>
              <a:rPr lang="en-US" sz="1400" dirty="0" err="1" smtClean="0">
                <a:solidFill>
                  <a:schemeClr val="tx2"/>
                </a:solidFill>
              </a:rPr>
              <a:t>tạo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số</a:t>
            </a:r>
            <a:r>
              <a:rPr lang="en-US" sz="1400" dirty="0" smtClean="0">
                <a:solidFill>
                  <a:schemeClr val="tx2"/>
                </a:solidFill>
              </a:rPr>
              <a:t> Job. )</a:t>
            </a:r>
          </a:p>
          <a:p>
            <a:pPr marL="800100" lvl="1" indent="-342900"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Document (</a:t>
            </a:r>
            <a:r>
              <a:rPr lang="en-US" sz="1400" dirty="0" err="1" smtClean="0">
                <a:solidFill>
                  <a:schemeClr val="tx2"/>
                </a:solidFill>
              </a:rPr>
              <a:t>nhập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chứng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từ</a:t>
            </a:r>
            <a:r>
              <a:rPr lang="en-US" sz="1400" dirty="0" smtClean="0">
                <a:solidFill>
                  <a:schemeClr val="tx2"/>
                </a:solidFill>
              </a:rPr>
              <a:t>)</a:t>
            </a:r>
          </a:p>
          <a:p>
            <a:pPr marL="800100" lvl="1" indent="-342900"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Sheet details ( chi </a:t>
            </a:r>
            <a:r>
              <a:rPr lang="en-US" sz="1400" dirty="0" err="1" smtClean="0">
                <a:solidFill>
                  <a:schemeClr val="tx2"/>
                </a:solidFill>
              </a:rPr>
              <a:t>tiết</a:t>
            </a:r>
            <a:r>
              <a:rPr lang="en-US" sz="1400" dirty="0" smtClean="0">
                <a:solidFill>
                  <a:schemeClr val="tx2"/>
                </a:solidFill>
              </a:rPr>
              <a:t> Job.)</a:t>
            </a:r>
          </a:p>
          <a:p>
            <a:pPr marL="800100" lvl="1" indent="-342900"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Check (</a:t>
            </a:r>
            <a:r>
              <a:rPr lang="en-US" sz="1400" dirty="0" err="1" smtClean="0">
                <a:solidFill>
                  <a:schemeClr val="tx2"/>
                </a:solidFill>
              </a:rPr>
              <a:t>đề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nghị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thanh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toán</a:t>
            </a:r>
            <a:r>
              <a:rPr lang="en-US" sz="1400" dirty="0" smtClean="0">
                <a:solidFill>
                  <a:schemeClr val="tx2"/>
                </a:solidFill>
              </a:rPr>
              <a:t>)</a:t>
            </a:r>
          </a:p>
          <a:p>
            <a:pPr marL="800100" lvl="1" indent="-342900"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Theo </a:t>
            </a:r>
            <a:r>
              <a:rPr lang="en-US" sz="1400" dirty="0" err="1" smtClean="0">
                <a:solidFill>
                  <a:schemeClr val="tx2"/>
                </a:solidFill>
              </a:rPr>
              <a:t>dõi</a:t>
            </a:r>
            <a:r>
              <a:rPr lang="en-US" sz="1400" dirty="0" smtClean="0">
                <a:solidFill>
                  <a:schemeClr val="tx2"/>
                </a:solidFill>
              </a:rPr>
              <a:t> Bill/</a:t>
            </a:r>
            <a:r>
              <a:rPr lang="en-US" sz="1400" dirty="0" err="1" smtClean="0">
                <a:solidFill>
                  <a:schemeClr val="tx2"/>
                </a:solidFill>
              </a:rPr>
              <a:t>Tờ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khai</a:t>
            </a:r>
            <a:endParaRPr lang="en-US" sz="1400" dirty="0" smtClean="0">
              <a:solidFill>
                <a:schemeClr val="tx2"/>
              </a:solidFill>
            </a:endParaRPr>
          </a:p>
          <a:p>
            <a:pPr marL="800100" lvl="1" indent="-342900"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Loading list</a:t>
            </a:r>
          </a:p>
          <a:p>
            <a:pPr marL="800100" lvl="1" indent="-342900"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Packing list</a:t>
            </a:r>
          </a:p>
          <a:p>
            <a:pPr marL="800100" lvl="1" indent="-342900">
              <a:buAutoNum type="arabicPeriod"/>
            </a:pPr>
            <a:endParaRPr lang="en-US" sz="14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38399"/>
            <a:ext cx="7091032" cy="4004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53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71</a:t>
            </a:fld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5700713" cy="4050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3400" y="348734"/>
            <a:ext cx="1764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-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Job./Ref.</a:t>
            </a:r>
            <a:endParaRPr lang="en-US" dirty="0"/>
          </a:p>
        </p:txBody>
      </p:sp>
      <p:sp>
        <p:nvSpPr>
          <p:cNvPr id="5" name="Line Callout 1 4"/>
          <p:cNvSpPr/>
          <p:nvPr/>
        </p:nvSpPr>
        <p:spPr>
          <a:xfrm>
            <a:off x="6934200" y="3124200"/>
            <a:ext cx="1219200" cy="647700"/>
          </a:xfrm>
          <a:prstGeom prst="borderCallout1">
            <a:avLst>
              <a:gd name="adj1" fmla="val 18750"/>
              <a:gd name="adj2" fmla="val -8333"/>
              <a:gd name="adj3" fmla="val 98596"/>
              <a:gd name="adj4" fmla="val -1463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Đại</a:t>
            </a:r>
            <a:r>
              <a:rPr lang="en-US" sz="1200" dirty="0" smtClean="0"/>
              <a:t> </a:t>
            </a:r>
            <a:r>
              <a:rPr lang="en-US" sz="1200" dirty="0" err="1" smtClean="0"/>
              <a:t>lý</a:t>
            </a:r>
            <a:r>
              <a:rPr lang="en-US" sz="1200" dirty="0" smtClean="0"/>
              <a:t> </a:t>
            </a:r>
            <a:r>
              <a:rPr lang="en-US" sz="1200" dirty="0" err="1" smtClean="0"/>
              <a:t>nước</a:t>
            </a:r>
            <a:r>
              <a:rPr lang="en-US" sz="1200" dirty="0" smtClean="0"/>
              <a:t> </a:t>
            </a:r>
            <a:r>
              <a:rPr lang="en-US" sz="1200" dirty="0" err="1" smtClean="0"/>
              <a:t>ngoài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2254611" y="5867400"/>
            <a:ext cx="1219200" cy="647700"/>
          </a:xfrm>
          <a:prstGeom prst="borderCallout1">
            <a:avLst>
              <a:gd name="adj1" fmla="val 18750"/>
              <a:gd name="adj2" fmla="val -8333"/>
              <a:gd name="adj3" fmla="val -145254"/>
              <a:gd name="adj4" fmla="val -429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Số</a:t>
            </a:r>
            <a:r>
              <a:rPr lang="en-US" sz="1200" dirty="0" smtClean="0"/>
              <a:t> </a:t>
            </a:r>
            <a:r>
              <a:rPr lang="en-US" sz="1200" dirty="0" err="1" smtClean="0"/>
              <a:t>lượng</a:t>
            </a:r>
            <a:r>
              <a:rPr lang="en-US" sz="1200" dirty="0" smtClean="0"/>
              <a:t> HB/L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3886200" y="707675"/>
            <a:ext cx="1219200" cy="647700"/>
          </a:xfrm>
          <a:prstGeom prst="borderCallout1">
            <a:avLst>
              <a:gd name="adj1" fmla="val 18750"/>
              <a:gd name="adj2" fmla="val -8333"/>
              <a:gd name="adj3" fmla="val 421591"/>
              <a:gd name="adj4" fmla="val -1565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Loại</a:t>
            </a:r>
            <a:r>
              <a:rPr lang="en-US" sz="1200" dirty="0" smtClean="0"/>
              <a:t> </a:t>
            </a:r>
            <a:r>
              <a:rPr lang="en-US" sz="1200" dirty="0" err="1" smtClean="0"/>
              <a:t>hàng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2585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72</a:t>
            </a:fld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8600"/>
            <a:ext cx="4696855" cy="234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399"/>
            <a:ext cx="7737764" cy="4369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Callout 1 4"/>
          <p:cNvSpPr/>
          <p:nvPr/>
        </p:nvSpPr>
        <p:spPr>
          <a:xfrm>
            <a:off x="1447800" y="372757"/>
            <a:ext cx="914400" cy="465443"/>
          </a:xfrm>
          <a:prstGeom prst="borderCallout1">
            <a:avLst>
              <a:gd name="adj1" fmla="val 18750"/>
              <a:gd name="adj2" fmla="val -8333"/>
              <a:gd name="adj3" fmla="val 434072"/>
              <a:gd name="adj4" fmla="val -353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 smtClean="0"/>
              <a:t>Danh</a:t>
            </a:r>
            <a:r>
              <a:rPr lang="en-US" sz="1050" dirty="0" smtClean="0"/>
              <a:t> </a:t>
            </a:r>
            <a:r>
              <a:rPr lang="en-US" sz="1050" dirty="0" err="1" smtClean="0"/>
              <a:t>sách</a:t>
            </a:r>
            <a:r>
              <a:rPr lang="en-US" sz="1050" dirty="0" smtClean="0"/>
              <a:t> </a:t>
            </a:r>
            <a:r>
              <a:rPr lang="en-US" sz="1050" dirty="0" err="1" smtClean="0"/>
              <a:t>số</a:t>
            </a:r>
            <a:r>
              <a:rPr lang="en-US" sz="1050" dirty="0" smtClean="0"/>
              <a:t> Ref.</a:t>
            </a:r>
            <a:endParaRPr lang="en-US" sz="1050" dirty="0"/>
          </a:p>
        </p:txBody>
      </p:sp>
      <p:sp>
        <p:nvSpPr>
          <p:cNvPr id="8" name="Line Callout 1 7"/>
          <p:cNvSpPr/>
          <p:nvPr/>
        </p:nvSpPr>
        <p:spPr>
          <a:xfrm>
            <a:off x="2334491" y="969818"/>
            <a:ext cx="914400" cy="465443"/>
          </a:xfrm>
          <a:prstGeom prst="borderCallout1">
            <a:avLst>
              <a:gd name="adj1" fmla="val 18750"/>
              <a:gd name="adj2" fmla="val -8333"/>
              <a:gd name="adj3" fmla="val 326913"/>
              <a:gd name="adj4" fmla="val -777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 smtClean="0"/>
              <a:t>Chọn</a:t>
            </a:r>
            <a:r>
              <a:rPr lang="en-US" sz="1050" dirty="0" smtClean="0"/>
              <a:t>  </a:t>
            </a:r>
            <a:r>
              <a:rPr lang="en-US" sz="1050" dirty="0" err="1" smtClean="0"/>
              <a:t>để</a:t>
            </a:r>
            <a:r>
              <a:rPr lang="en-US" sz="1050" dirty="0" smtClean="0"/>
              <a:t> show chi </a:t>
            </a:r>
            <a:r>
              <a:rPr lang="en-US" sz="1050" dirty="0" err="1" smtClean="0"/>
              <a:t>tiết</a:t>
            </a:r>
            <a:endParaRPr lang="en-US" sz="1050" dirty="0"/>
          </a:p>
        </p:txBody>
      </p:sp>
      <p:sp>
        <p:nvSpPr>
          <p:cNvPr id="9" name="Rectangle 8"/>
          <p:cNvSpPr/>
          <p:nvPr/>
        </p:nvSpPr>
        <p:spPr>
          <a:xfrm>
            <a:off x="563298" y="6172200"/>
            <a:ext cx="1719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- Tab </a:t>
            </a:r>
            <a:r>
              <a:rPr lang="en-US" dirty="0" err="1" smtClean="0"/>
              <a:t>Infomation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11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73</a:t>
            </a:fld>
            <a:endParaRPr lang="en-US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7421563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"/>
            <a:ext cx="6096000" cy="3442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5582" y="381000"/>
            <a:ext cx="1693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- Tab Customer</a:t>
            </a:r>
          </a:p>
          <a:p>
            <a:r>
              <a:rPr lang="en-US" dirty="0" smtClean="0"/>
              <a:t>- Tab Containers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58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74</a:t>
            </a:fld>
            <a:endParaRPr lang="en-US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87877"/>
            <a:ext cx="7592950" cy="428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8600"/>
            <a:ext cx="6206836" cy="3505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5582" y="381000"/>
            <a:ext cx="2189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- Tab Images (</a:t>
            </a:r>
            <a:r>
              <a:rPr lang="en-US" sz="1200" dirty="0" err="1" smtClean="0"/>
              <a:t>thêm</a:t>
            </a:r>
            <a:r>
              <a:rPr lang="en-US" sz="1200" dirty="0" smtClean="0"/>
              <a:t> file </a:t>
            </a:r>
            <a:r>
              <a:rPr lang="en-US" sz="1200" dirty="0" err="1" smtClean="0"/>
              <a:t>vào</a:t>
            </a:r>
            <a:r>
              <a:rPr lang="en-US" sz="1200" dirty="0" smtClean="0"/>
              <a:t>)</a:t>
            </a:r>
          </a:p>
          <a:p>
            <a:r>
              <a:rPr lang="en-US" sz="1200" dirty="0" smtClean="0"/>
              <a:t>- Tab View (</a:t>
            </a:r>
            <a:r>
              <a:rPr lang="en-US" sz="1200" dirty="0" err="1" smtClean="0"/>
              <a:t>xem</a:t>
            </a:r>
            <a:r>
              <a:rPr lang="en-US" sz="1200" dirty="0" smtClean="0"/>
              <a:t> file </a:t>
            </a:r>
            <a:r>
              <a:rPr lang="en-US" sz="1200" dirty="0" err="1" smtClean="0"/>
              <a:t>đã</a:t>
            </a:r>
            <a:r>
              <a:rPr lang="en-US" sz="1200" dirty="0" smtClean="0"/>
              <a:t> import)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6300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75</a:t>
            </a:fld>
            <a:endParaRPr lang="en-US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7391400" cy="4173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04800"/>
            <a:ext cx="5791200" cy="327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5582" y="381000"/>
            <a:ext cx="2570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- Tab Debit </a:t>
            </a:r>
            <a:r>
              <a:rPr lang="en-US" sz="1200" dirty="0" err="1" smtClean="0"/>
              <a:t>Customerr</a:t>
            </a:r>
            <a:r>
              <a:rPr lang="en-US" sz="1200" dirty="0" smtClean="0"/>
              <a:t> (</a:t>
            </a:r>
            <a:r>
              <a:rPr lang="en-US" sz="1200" dirty="0" err="1" smtClean="0"/>
              <a:t>nhập</a:t>
            </a:r>
            <a:r>
              <a:rPr lang="en-US" sz="1200" dirty="0" smtClean="0"/>
              <a:t> </a:t>
            </a:r>
            <a:r>
              <a:rPr lang="en-US" sz="1200" dirty="0" err="1" smtClean="0"/>
              <a:t>giá</a:t>
            </a:r>
            <a:r>
              <a:rPr lang="en-US" sz="1200" dirty="0" smtClean="0"/>
              <a:t> </a:t>
            </a:r>
            <a:r>
              <a:rPr lang="en-US" sz="1200" dirty="0" err="1" smtClean="0"/>
              <a:t>bán</a:t>
            </a:r>
            <a:r>
              <a:rPr lang="en-US" sz="1200" dirty="0" smtClean="0"/>
              <a:t>)</a:t>
            </a:r>
          </a:p>
          <a:p>
            <a:r>
              <a:rPr lang="en-US" sz="1200" dirty="0" smtClean="0"/>
              <a:t>- Tab Credit vendor (</a:t>
            </a:r>
            <a:r>
              <a:rPr lang="en-US" sz="1200" dirty="0" err="1" smtClean="0"/>
              <a:t>nhập</a:t>
            </a:r>
            <a:r>
              <a:rPr lang="en-US" sz="1200" dirty="0" smtClean="0"/>
              <a:t> </a:t>
            </a:r>
            <a:r>
              <a:rPr lang="en-US" sz="1200" dirty="0" err="1" smtClean="0"/>
              <a:t>giá</a:t>
            </a:r>
            <a:r>
              <a:rPr lang="en-US" sz="1200" dirty="0" smtClean="0"/>
              <a:t> </a:t>
            </a:r>
            <a:r>
              <a:rPr lang="en-US" sz="1200" dirty="0" err="1" smtClean="0"/>
              <a:t>mua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6477000" y="5410200"/>
            <a:ext cx="914400" cy="457200"/>
          </a:xfrm>
          <a:prstGeom prst="borderCallout1">
            <a:avLst>
              <a:gd name="adj1" fmla="val 18750"/>
              <a:gd name="adj2" fmla="val -8333"/>
              <a:gd name="adj3" fmla="val -55660"/>
              <a:gd name="adj4" fmla="val -2822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 smtClean="0"/>
              <a:t>Chọn</a:t>
            </a:r>
            <a:r>
              <a:rPr lang="en-US" sz="1100" dirty="0" smtClean="0"/>
              <a:t> </a:t>
            </a:r>
            <a:r>
              <a:rPr lang="en-US" sz="1100" dirty="0" err="1" smtClean="0"/>
              <a:t>Cus</a:t>
            </a:r>
            <a:r>
              <a:rPr lang="en-US" sz="1100" dirty="0" smtClean="0"/>
              <a:t>./Vendor </a:t>
            </a:r>
            <a:endParaRPr lang="en-US" sz="1100" dirty="0"/>
          </a:p>
        </p:txBody>
      </p:sp>
      <p:sp>
        <p:nvSpPr>
          <p:cNvPr id="9" name="Line Callout 1 8"/>
          <p:cNvSpPr/>
          <p:nvPr/>
        </p:nvSpPr>
        <p:spPr>
          <a:xfrm>
            <a:off x="7696200" y="4495800"/>
            <a:ext cx="914400" cy="457200"/>
          </a:xfrm>
          <a:prstGeom prst="borderCallout1">
            <a:avLst>
              <a:gd name="adj1" fmla="val 18750"/>
              <a:gd name="adj2" fmla="val -8333"/>
              <a:gd name="adj3" fmla="val -85963"/>
              <a:gd name="adj4" fmla="val -1913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 smtClean="0"/>
              <a:t>Tham</a:t>
            </a:r>
            <a:r>
              <a:rPr lang="en-US" sz="1100" dirty="0" smtClean="0"/>
              <a:t> </a:t>
            </a:r>
            <a:r>
              <a:rPr lang="en-US" sz="1100" dirty="0" err="1" smtClean="0"/>
              <a:t>chiếu</a:t>
            </a:r>
            <a:r>
              <a:rPr lang="en-US" sz="1100" dirty="0" smtClean="0"/>
              <a:t> </a:t>
            </a:r>
            <a:r>
              <a:rPr lang="en-US" sz="1100" dirty="0" err="1" smtClean="0"/>
              <a:t>giá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2396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76</a:t>
            </a:fld>
            <a:endParaRPr lang="en-US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4610100" cy="2710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67000"/>
            <a:ext cx="5410200" cy="3055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685800"/>
            <a:ext cx="3732762" cy="5274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5777345" y="198521"/>
            <a:ext cx="11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Print HB/L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80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77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15" y="1082386"/>
            <a:ext cx="3397685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15" y="1082386"/>
            <a:ext cx="3397685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25582" y="381000"/>
            <a:ext cx="25700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- In HB/L </a:t>
            </a:r>
            <a:r>
              <a:rPr lang="en-US" sz="1200" dirty="0" err="1" smtClean="0"/>
              <a:t>có</a:t>
            </a:r>
            <a:r>
              <a:rPr lang="en-US" sz="1200" dirty="0" smtClean="0"/>
              <a:t> Attach list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410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78</a:t>
            </a:fld>
            <a:endParaRPr lang="en-US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0"/>
            <a:ext cx="593725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52425"/>
            <a:ext cx="4267200" cy="2368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52425"/>
            <a:ext cx="3235891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6591727" y="5562600"/>
            <a:ext cx="870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Print SI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6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79</a:t>
            </a:fld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4800"/>
            <a:ext cx="4933950" cy="2307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5" y="1444504"/>
            <a:ext cx="6448598" cy="248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400"/>
            <a:ext cx="4648200" cy="2624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828800"/>
            <a:ext cx="3181959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457200" y="334696"/>
            <a:ext cx="1742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Print Debit Note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chemeClr val="tx2"/>
                </a:solidFill>
              </a:rPr>
              <a:t>2. Database (Customer)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4452142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2133600"/>
            <a:ext cx="7500937" cy="4235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5791200" y="1219200"/>
            <a:ext cx="1828800" cy="1374648"/>
          </a:xfrm>
          <a:prstGeom prst="wedgeRectCallout">
            <a:avLst>
              <a:gd name="adj1" fmla="val -95000"/>
              <a:gd name="adj2" fmla="val 613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Giúp</a:t>
            </a:r>
            <a:r>
              <a:rPr lang="en-US" dirty="0" smtClean="0"/>
              <a:t> NV Sale </a:t>
            </a:r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nhanh</a:t>
            </a:r>
            <a:r>
              <a:rPr lang="en-US" dirty="0" smtClean="0"/>
              <a:t> </a:t>
            </a:r>
            <a:r>
              <a:rPr lang="en-US" dirty="0" err="1" smtClean="0"/>
              <a:t>thông</a:t>
            </a:r>
            <a:r>
              <a:rPr lang="en-US" dirty="0" smtClean="0"/>
              <a:t> tin </a:t>
            </a:r>
            <a:r>
              <a:rPr lang="en-US" dirty="0" err="1" smtClean="0"/>
              <a:t>khách</a:t>
            </a:r>
            <a:r>
              <a:rPr lang="en-US" dirty="0" smtClean="0"/>
              <a:t> </a:t>
            </a:r>
            <a:r>
              <a:rPr lang="en-US" dirty="0" err="1" smtClean="0"/>
              <a:t>hàng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3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80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4800"/>
            <a:ext cx="5210175" cy="2764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64241"/>
            <a:ext cx="5322892" cy="1843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92" y="3207328"/>
            <a:ext cx="4902508" cy="276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291" y="2291494"/>
            <a:ext cx="2534781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457200" y="334696"/>
            <a:ext cx="1797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Print Credit Note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81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4800"/>
            <a:ext cx="4610100" cy="2954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67345"/>
            <a:ext cx="6553200" cy="3700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041" y="2460031"/>
            <a:ext cx="3112718" cy="4397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57200" y="334696"/>
            <a:ext cx="1744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Print Cove sheet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1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82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4800"/>
            <a:ext cx="4529775" cy="2757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905001"/>
            <a:ext cx="64770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279" y="2286000"/>
            <a:ext cx="3074096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457200" y="334696"/>
            <a:ext cx="161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Print Job profit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40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83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418" y="304801"/>
            <a:ext cx="6020382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2286000"/>
            <a:ext cx="6629400" cy="3743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4800" y="743038"/>
            <a:ext cx="2386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Print Manifest (</a:t>
            </a:r>
            <a:r>
              <a:rPr lang="en-US" b="1" dirty="0" err="1" smtClean="0">
                <a:solidFill>
                  <a:srgbClr val="C00000"/>
                </a:solidFill>
              </a:rPr>
              <a:t>Consol</a:t>
            </a:r>
            <a:r>
              <a:rPr lang="en-US" b="1" dirty="0" smtClean="0">
                <a:solidFill>
                  <a:srgbClr val="C00000"/>
                </a:solidFill>
              </a:rPr>
              <a:t>)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83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84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228600"/>
            <a:ext cx="4029075" cy="2298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" y="1752600"/>
            <a:ext cx="6943726" cy="3921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4800" y="743038"/>
            <a:ext cx="3795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Print (OPS) </a:t>
            </a:r>
            <a:r>
              <a:rPr lang="en-US" b="1" dirty="0" err="1" smtClean="0">
                <a:solidFill>
                  <a:srgbClr val="C00000"/>
                </a:solidFill>
              </a:rPr>
              <a:t>biên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bản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làm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hàng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Consol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66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85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1000"/>
            <a:ext cx="4629150" cy="2376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828800"/>
            <a:ext cx="7171803" cy="4049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4800" y="743038"/>
            <a:ext cx="1927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Print Sheet details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95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86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8" y="457200"/>
            <a:ext cx="4676775" cy="2400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7772400" cy="4389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Callout 1 4"/>
          <p:cNvSpPr/>
          <p:nvPr/>
        </p:nvSpPr>
        <p:spPr>
          <a:xfrm>
            <a:off x="2362200" y="1295400"/>
            <a:ext cx="1066800" cy="533400"/>
          </a:xfrm>
          <a:prstGeom prst="borderCallout1">
            <a:avLst>
              <a:gd name="adj1" fmla="val 18750"/>
              <a:gd name="adj2" fmla="val -8333"/>
              <a:gd name="adj3" fmla="val 434578"/>
              <a:gd name="adj4" fmla="val -1188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Tick </a:t>
            </a:r>
            <a:r>
              <a:rPr lang="en-US" sz="1000" dirty="0" err="1" smtClean="0"/>
              <a:t>vào</a:t>
            </a:r>
            <a:r>
              <a:rPr lang="en-US" sz="1000" dirty="0" smtClean="0"/>
              <a:t> ô </a:t>
            </a:r>
            <a:r>
              <a:rPr lang="en-US" sz="1000" dirty="0" err="1" smtClean="0"/>
              <a:t>để</a:t>
            </a:r>
            <a:r>
              <a:rPr lang="en-US" sz="1000" dirty="0" smtClean="0"/>
              <a:t> </a:t>
            </a:r>
            <a:r>
              <a:rPr lang="en-US" sz="1000" dirty="0" err="1" smtClean="0"/>
              <a:t>chuyển</a:t>
            </a:r>
            <a:r>
              <a:rPr lang="en-US" sz="1000" dirty="0" smtClean="0"/>
              <a:t> </a:t>
            </a:r>
            <a:r>
              <a:rPr lang="en-US" sz="1000" dirty="0" err="1" smtClean="0"/>
              <a:t>vào</a:t>
            </a:r>
            <a:r>
              <a:rPr lang="en-US" sz="1000" dirty="0" smtClean="0"/>
              <a:t> </a:t>
            </a:r>
            <a:r>
              <a:rPr lang="en-US" sz="1000" dirty="0" err="1" smtClean="0"/>
              <a:t>mục</a:t>
            </a:r>
            <a:r>
              <a:rPr lang="en-US" sz="1000" dirty="0" smtClean="0"/>
              <a:t> ĐNTT</a:t>
            </a:r>
            <a:endParaRPr lang="en-US" sz="1000" dirty="0"/>
          </a:p>
        </p:txBody>
      </p:sp>
      <p:sp>
        <p:nvSpPr>
          <p:cNvPr id="9" name="Rectangle 8"/>
          <p:cNvSpPr/>
          <p:nvPr/>
        </p:nvSpPr>
        <p:spPr>
          <a:xfrm>
            <a:off x="304800" y="743038"/>
            <a:ext cx="3892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Check (</a:t>
            </a:r>
            <a:r>
              <a:rPr lang="en-US" b="1" dirty="0" err="1" smtClean="0">
                <a:solidFill>
                  <a:srgbClr val="C00000"/>
                </a:solidFill>
              </a:rPr>
              <a:t>đề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nghị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thanh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toán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cho</a:t>
            </a:r>
            <a:r>
              <a:rPr lang="en-US" b="1" dirty="0" smtClean="0">
                <a:solidFill>
                  <a:srgbClr val="C00000"/>
                </a:solidFill>
              </a:rPr>
              <a:t> vendor)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6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87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127" y="304800"/>
            <a:ext cx="5357813" cy="2723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92925"/>
            <a:ext cx="6869546" cy="3879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4800" y="743038"/>
            <a:ext cx="2007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Expot</a:t>
            </a:r>
            <a:r>
              <a:rPr lang="en-US" b="1" dirty="0" smtClean="0">
                <a:solidFill>
                  <a:srgbClr val="C00000"/>
                </a:solidFill>
              </a:rPr>
              <a:t> (Loading list)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15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88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99" y="304800"/>
            <a:ext cx="4829175" cy="2556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286000"/>
            <a:ext cx="7162800" cy="404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4800" y="743038"/>
            <a:ext cx="1989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Expot</a:t>
            </a:r>
            <a:r>
              <a:rPr lang="en-US" b="1" dirty="0" smtClean="0">
                <a:solidFill>
                  <a:srgbClr val="C00000"/>
                </a:solidFill>
              </a:rPr>
              <a:t> (Packing list)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6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89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53146"/>
            <a:ext cx="6398846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95300" y="228600"/>
            <a:ext cx="8229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VI/ Logistics Document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609600"/>
            <a:ext cx="79667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Logistics</a:t>
            </a:r>
          </a:p>
          <a:p>
            <a:pPr marL="800100" lvl="1" indent="-342900"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Create Ref. (</a:t>
            </a:r>
            <a:r>
              <a:rPr lang="en-US" sz="1400" dirty="0" err="1" smtClean="0">
                <a:solidFill>
                  <a:schemeClr val="tx2"/>
                </a:solidFill>
              </a:rPr>
              <a:t>tạo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số</a:t>
            </a:r>
            <a:r>
              <a:rPr lang="en-US" sz="1400" dirty="0" smtClean="0">
                <a:solidFill>
                  <a:schemeClr val="tx2"/>
                </a:solidFill>
              </a:rPr>
              <a:t> Job. )</a:t>
            </a:r>
          </a:p>
          <a:p>
            <a:pPr marL="800100" lvl="1" indent="-342900"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Document (</a:t>
            </a:r>
            <a:r>
              <a:rPr lang="en-US" sz="1400" dirty="0" err="1" smtClean="0">
                <a:solidFill>
                  <a:schemeClr val="tx2"/>
                </a:solidFill>
              </a:rPr>
              <a:t>nhập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chứng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từ</a:t>
            </a:r>
            <a:r>
              <a:rPr lang="en-US" sz="1400" dirty="0" smtClean="0">
                <a:solidFill>
                  <a:schemeClr val="tx2"/>
                </a:solidFill>
              </a:rPr>
              <a:t>)</a:t>
            </a:r>
          </a:p>
          <a:p>
            <a:pPr marL="800100" lvl="1" indent="-342900"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Sheet details ( chi </a:t>
            </a:r>
            <a:r>
              <a:rPr lang="en-US" sz="1400" dirty="0" err="1" smtClean="0">
                <a:solidFill>
                  <a:schemeClr val="tx2"/>
                </a:solidFill>
              </a:rPr>
              <a:t>tiết</a:t>
            </a:r>
            <a:r>
              <a:rPr lang="en-US" sz="1400" dirty="0" smtClean="0">
                <a:solidFill>
                  <a:schemeClr val="tx2"/>
                </a:solidFill>
              </a:rPr>
              <a:t> Job.)</a:t>
            </a:r>
          </a:p>
          <a:p>
            <a:pPr marL="800100" lvl="1" indent="-342900">
              <a:buAutoNum type="arabicPeriod"/>
            </a:pPr>
            <a:r>
              <a:rPr lang="en-US" sz="1400" dirty="0" err="1" smtClean="0">
                <a:solidFill>
                  <a:schemeClr val="tx2"/>
                </a:solidFill>
              </a:rPr>
              <a:t>Biên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bản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bàn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giao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chứng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từ</a:t>
            </a:r>
            <a:endParaRPr lang="en-US" sz="1400" dirty="0" smtClean="0">
              <a:solidFill>
                <a:schemeClr val="tx2"/>
              </a:solidFill>
            </a:endParaRPr>
          </a:p>
          <a:p>
            <a:pPr marL="800100" lvl="1" indent="-342900"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Check ( </a:t>
            </a:r>
            <a:r>
              <a:rPr lang="en-US" sz="1400" dirty="0" err="1" smtClean="0">
                <a:solidFill>
                  <a:schemeClr val="tx2"/>
                </a:solidFill>
              </a:rPr>
              <a:t>đề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nghị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thanh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toán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cho</a:t>
            </a:r>
            <a:r>
              <a:rPr lang="en-US" sz="1400" dirty="0" smtClean="0">
                <a:solidFill>
                  <a:schemeClr val="tx2"/>
                </a:solidFill>
              </a:rPr>
              <a:t> vendor)</a:t>
            </a:r>
          </a:p>
          <a:p>
            <a:pPr marL="800100" lvl="1" indent="-342900">
              <a:buAutoNum type="arabicPeriod"/>
            </a:pPr>
            <a:r>
              <a:rPr lang="en-US" sz="1400" dirty="0" err="1" smtClean="0">
                <a:solidFill>
                  <a:schemeClr val="tx2"/>
                </a:solidFill>
              </a:rPr>
              <a:t>Bảng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theo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dõi</a:t>
            </a:r>
            <a:r>
              <a:rPr lang="en-US" sz="1400" dirty="0" smtClean="0">
                <a:solidFill>
                  <a:schemeClr val="tx2"/>
                </a:solidFill>
              </a:rPr>
              <a:t> Bill/ </a:t>
            </a:r>
            <a:r>
              <a:rPr lang="en-US" sz="1400" dirty="0" err="1" smtClean="0">
                <a:solidFill>
                  <a:schemeClr val="tx2"/>
                </a:solidFill>
              </a:rPr>
              <a:t>Tờ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khai</a:t>
            </a:r>
            <a:endParaRPr lang="en-US" sz="1400" dirty="0" smtClean="0">
              <a:solidFill>
                <a:schemeClr val="tx2"/>
              </a:solidFill>
            </a:endParaRPr>
          </a:p>
          <a:p>
            <a:pPr marL="800100" lvl="1" indent="-342900">
              <a:buAutoNum type="arabicPeriod"/>
            </a:pPr>
            <a:r>
              <a:rPr lang="en-US" sz="1400" dirty="0" err="1" smtClean="0">
                <a:solidFill>
                  <a:schemeClr val="tx2"/>
                </a:solidFill>
              </a:rPr>
              <a:t>Kế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hoạch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điều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xe</a:t>
            </a:r>
            <a:r>
              <a:rPr lang="en-US" sz="1400" dirty="0" smtClean="0">
                <a:solidFill>
                  <a:schemeClr val="tx2"/>
                </a:solidFill>
              </a:rPr>
              <a:t> Container</a:t>
            </a:r>
          </a:p>
          <a:p>
            <a:pPr marL="800100" lvl="1" indent="-342900">
              <a:buAutoNum type="arabicPeriod"/>
            </a:pPr>
            <a:r>
              <a:rPr lang="en-US" sz="1400" dirty="0" err="1" smtClean="0">
                <a:solidFill>
                  <a:schemeClr val="tx2"/>
                </a:solidFill>
              </a:rPr>
              <a:t>Quản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lý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nhiên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liệu</a:t>
            </a:r>
            <a:endParaRPr lang="en-US" sz="1400" dirty="0" smtClean="0">
              <a:solidFill>
                <a:schemeClr val="tx2"/>
              </a:solidFill>
            </a:endParaRPr>
          </a:p>
          <a:p>
            <a:pPr marL="800100" lvl="1" indent="-342900">
              <a:buAutoNum type="arabicPeriod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9055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3. Shipment profit (P/L)</a:t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en-US" sz="1400" dirty="0" err="1" smtClean="0">
                <a:solidFill>
                  <a:schemeClr val="tx2"/>
                </a:solidFill>
              </a:rPr>
              <a:t>Hổ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trợ</a:t>
            </a:r>
            <a:r>
              <a:rPr lang="en-US" sz="1400" dirty="0" smtClean="0">
                <a:solidFill>
                  <a:schemeClr val="tx2"/>
                </a:solidFill>
              </a:rPr>
              <a:t> Sales </a:t>
            </a:r>
            <a:r>
              <a:rPr lang="en-US" sz="1400" dirty="0" err="1" smtClean="0">
                <a:solidFill>
                  <a:schemeClr val="tx2"/>
                </a:solidFill>
              </a:rPr>
              <a:t>nhập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thông</a:t>
            </a:r>
            <a:r>
              <a:rPr lang="en-US" sz="1400" dirty="0" smtClean="0">
                <a:solidFill>
                  <a:schemeClr val="tx2"/>
                </a:solidFill>
              </a:rPr>
              <a:t> tin </a:t>
            </a:r>
            <a:r>
              <a:rPr lang="en-US" sz="1400" dirty="0" err="1" smtClean="0">
                <a:solidFill>
                  <a:schemeClr val="tx2"/>
                </a:solidFill>
              </a:rPr>
              <a:t>giá</a:t>
            </a:r>
            <a:r>
              <a:rPr lang="en-US" sz="1400" dirty="0" smtClean="0">
                <a:solidFill>
                  <a:schemeClr val="tx2"/>
                </a:solidFill>
              </a:rPr>
              <a:t> Selling/Buying </a:t>
            </a:r>
            <a:r>
              <a:rPr lang="en-US" sz="1400" dirty="0" err="1" smtClean="0">
                <a:solidFill>
                  <a:schemeClr val="tx2"/>
                </a:solidFill>
              </a:rPr>
              <a:t>cho</a:t>
            </a:r>
            <a:r>
              <a:rPr lang="en-US" sz="1400" dirty="0" smtClean="0">
                <a:solidFill>
                  <a:schemeClr val="tx2"/>
                </a:solidFill>
              </a:rPr>
              <a:t> Booking-&gt; Profit </a:t>
            </a:r>
            <a:br>
              <a:rPr lang="en-US" sz="1400" dirty="0" smtClean="0">
                <a:solidFill>
                  <a:schemeClr val="tx2"/>
                </a:solidFill>
              </a:rPr>
            </a:b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2362200"/>
            <a:ext cx="83058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0885" y="1219200"/>
            <a:ext cx="7651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3.1 Agency-&gt; Import/Export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3.2 Domestic -&gt; Custom/Truck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3.3 Summary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4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90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8193086" cy="4626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4800" y="743038"/>
            <a:ext cx="1186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1. </a:t>
            </a:r>
            <a:r>
              <a:rPr lang="en-US" b="1" dirty="0" err="1" smtClean="0">
                <a:solidFill>
                  <a:srgbClr val="C00000"/>
                </a:solidFill>
              </a:rPr>
              <a:t>Tạo</a:t>
            </a:r>
            <a:r>
              <a:rPr lang="en-US" b="1" dirty="0" smtClean="0">
                <a:solidFill>
                  <a:srgbClr val="C00000"/>
                </a:solidFill>
              </a:rPr>
              <a:t> Job.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Line Callout 1 4"/>
          <p:cNvSpPr/>
          <p:nvPr/>
        </p:nvSpPr>
        <p:spPr>
          <a:xfrm>
            <a:off x="6781800" y="806046"/>
            <a:ext cx="914400" cy="612648"/>
          </a:xfrm>
          <a:prstGeom prst="borderCallout1">
            <a:avLst>
              <a:gd name="adj1" fmla="val 18750"/>
              <a:gd name="adj2" fmla="val -8333"/>
              <a:gd name="adj3" fmla="val 603228"/>
              <a:gd name="adj4" fmla="val -2398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Khách</a:t>
            </a:r>
            <a:r>
              <a:rPr lang="en-US" sz="1200" dirty="0" smtClean="0"/>
              <a:t> </a:t>
            </a:r>
            <a:r>
              <a:rPr lang="en-US" sz="1200" dirty="0" err="1" smtClean="0"/>
              <a:t>hàng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4876800" y="652122"/>
            <a:ext cx="914400" cy="612648"/>
          </a:xfrm>
          <a:prstGeom prst="borderCallout1">
            <a:avLst>
              <a:gd name="adj1" fmla="val 18750"/>
              <a:gd name="adj2" fmla="val -8333"/>
              <a:gd name="adj3" fmla="val 641673"/>
              <a:gd name="adj4" fmla="val -1792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Dự</a:t>
            </a:r>
            <a:r>
              <a:rPr lang="en-US" sz="1200" dirty="0" smtClean="0"/>
              <a:t> </a:t>
            </a:r>
            <a:r>
              <a:rPr lang="en-US" sz="1200" dirty="0" err="1" smtClean="0"/>
              <a:t>án</a:t>
            </a:r>
            <a:r>
              <a:rPr lang="en-US" sz="1200" dirty="0" smtClean="0"/>
              <a:t> </a:t>
            </a:r>
            <a:r>
              <a:rPr lang="en-US" sz="1200" dirty="0" err="1" smtClean="0"/>
              <a:t>thực</a:t>
            </a:r>
            <a:r>
              <a:rPr lang="en-US" sz="1200" dirty="0" smtClean="0"/>
              <a:t> </a:t>
            </a:r>
            <a:r>
              <a:rPr lang="en-US" sz="1200" dirty="0" err="1" smtClean="0"/>
              <a:t>hiện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7719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91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800"/>
            <a:ext cx="4171950" cy="2462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7630104" cy="4308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4800" y="743038"/>
            <a:ext cx="1978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1. </a:t>
            </a:r>
            <a:r>
              <a:rPr lang="en-US" b="1" dirty="0" err="1" smtClean="0">
                <a:solidFill>
                  <a:srgbClr val="C00000"/>
                </a:solidFill>
              </a:rPr>
              <a:t>Nhập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chứng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từ</a:t>
            </a:r>
            <a:r>
              <a:rPr lang="en-US" b="1" dirty="0" smtClean="0">
                <a:solidFill>
                  <a:srgbClr val="C00000"/>
                </a:solidFill>
              </a:rPr>
              <a:t> .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1828" y="1371600"/>
            <a:ext cx="20713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400" dirty="0" smtClean="0"/>
              <a:t>1. Tab </a:t>
            </a:r>
            <a:r>
              <a:rPr lang="en-US" sz="1400" dirty="0" err="1" smtClean="0"/>
              <a:t>Infomation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69676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92</a:t>
            </a:fld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01" y="1498003"/>
            <a:ext cx="6207125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2401"/>
            <a:ext cx="5486400" cy="3098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091" y="3733800"/>
            <a:ext cx="5209309" cy="294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0801" y="240268"/>
            <a:ext cx="20713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400" dirty="0" smtClean="0"/>
              <a:t>2. Tab Containers</a:t>
            </a:r>
          </a:p>
          <a:p>
            <a:pPr lvl="1"/>
            <a:r>
              <a:rPr lang="en-US" sz="1400" dirty="0" smtClean="0"/>
              <a:t>3. Tab </a:t>
            </a:r>
            <a:r>
              <a:rPr lang="en-US" sz="1400" dirty="0" err="1" smtClean="0"/>
              <a:t>nhập</a:t>
            </a:r>
            <a:r>
              <a:rPr lang="en-US" sz="1400" dirty="0" smtClean="0"/>
              <a:t> Debit</a:t>
            </a:r>
          </a:p>
          <a:p>
            <a:pPr lvl="1"/>
            <a:r>
              <a:rPr lang="en-US" sz="1400" dirty="0" smtClean="0"/>
              <a:t>4. Tab </a:t>
            </a:r>
            <a:r>
              <a:rPr lang="en-US" sz="1400" dirty="0" err="1" smtClean="0"/>
              <a:t>nhập</a:t>
            </a:r>
            <a:r>
              <a:rPr lang="en-US" sz="1400" dirty="0" smtClean="0"/>
              <a:t> Credit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2001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93</a:t>
            </a:fld>
            <a:endParaRPr lang="en-U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8600"/>
            <a:ext cx="5724525" cy="2814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4" y="2362200"/>
            <a:ext cx="6072188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209800"/>
            <a:ext cx="2960318" cy="4182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04800" y="743038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2</a:t>
            </a:r>
            <a:r>
              <a:rPr lang="en-US" b="1" dirty="0" smtClean="0">
                <a:solidFill>
                  <a:srgbClr val="C00000"/>
                </a:solidFill>
              </a:rPr>
              <a:t>. In </a:t>
            </a:r>
            <a:r>
              <a:rPr lang="en-US" b="1" dirty="0" err="1" smtClean="0">
                <a:solidFill>
                  <a:srgbClr val="C00000"/>
                </a:solidFill>
              </a:rPr>
              <a:t>phiếu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điều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động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22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94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09" y="2438400"/>
            <a:ext cx="5802313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58372"/>
            <a:ext cx="3995738" cy="1522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791200" y="373706"/>
            <a:ext cx="166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2</a:t>
            </a:r>
            <a:r>
              <a:rPr lang="en-US" b="1" dirty="0" smtClean="0">
                <a:solidFill>
                  <a:srgbClr val="C00000"/>
                </a:solidFill>
              </a:rPr>
              <a:t>. In Debit note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743038"/>
            <a:ext cx="3613411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608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95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0800"/>
            <a:ext cx="6248400" cy="3528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36" y="381000"/>
            <a:ext cx="4186238" cy="1998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47" y="2069054"/>
            <a:ext cx="3235891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5791200" y="373706"/>
            <a:ext cx="1565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2</a:t>
            </a:r>
            <a:r>
              <a:rPr lang="en-US" b="1" dirty="0" smtClean="0">
                <a:solidFill>
                  <a:srgbClr val="C00000"/>
                </a:solidFill>
              </a:rPr>
              <a:t>. In Job Profit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49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96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304801"/>
            <a:ext cx="4857751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16567"/>
            <a:ext cx="4648200" cy="2624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031" y="3429000"/>
            <a:ext cx="5110164" cy="2885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" y="373706"/>
            <a:ext cx="32960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3. In </a:t>
            </a:r>
            <a:r>
              <a:rPr lang="en-US" b="1" dirty="0" err="1" smtClean="0">
                <a:solidFill>
                  <a:srgbClr val="C00000"/>
                </a:solidFill>
              </a:rPr>
              <a:t>Biên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bản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bàn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giao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chứng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từ</a:t>
            </a:r>
            <a:endParaRPr lang="en-US" b="1" dirty="0" smtClean="0">
              <a:solidFill>
                <a:srgbClr val="C00000"/>
              </a:solidFill>
            </a:endParaRPr>
          </a:p>
          <a:p>
            <a:r>
              <a:rPr lang="en-US" b="1" dirty="0" smtClean="0">
                <a:solidFill>
                  <a:srgbClr val="C00000"/>
                </a:solidFill>
              </a:rPr>
              <a:t>4. Sheet details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5. Check (ĐNTT)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90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97</a:t>
            </a:fld>
            <a:endParaRPr lang="en-US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"/>
            <a:ext cx="4262438" cy="2363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62000" y="373706"/>
            <a:ext cx="2034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7. </a:t>
            </a:r>
            <a:r>
              <a:rPr lang="en-US" b="1" dirty="0" err="1" smtClean="0">
                <a:solidFill>
                  <a:srgbClr val="C00000"/>
                </a:solidFill>
              </a:rPr>
              <a:t>Kế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hoạch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điều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xe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6934200" cy="4333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78" y="3352800"/>
            <a:ext cx="4439703" cy="2774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501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98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5783456" cy="2738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514598"/>
            <a:ext cx="6611939" cy="3733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400800" y="396308"/>
            <a:ext cx="2151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7. </a:t>
            </a:r>
            <a:r>
              <a:rPr lang="en-US" b="1" dirty="0" err="1" smtClean="0">
                <a:solidFill>
                  <a:srgbClr val="C00000"/>
                </a:solidFill>
              </a:rPr>
              <a:t>Quản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lý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nhiên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liệu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78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DA80-C66F-4B84-9648-A72924B4013F}" type="slidenum">
              <a:rPr lang="en-US" smtClean="0"/>
              <a:t>99</a:t>
            </a:fld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64" y="401782"/>
            <a:ext cx="6359236" cy="3591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60072"/>
            <a:ext cx="6248400" cy="3528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00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2056</TotalTime>
  <Words>1265</Words>
  <Application>Microsoft Office PowerPoint</Application>
  <PresentationFormat>On-screen Show (4:3)</PresentationFormat>
  <Paragraphs>319</Paragraphs>
  <Slides>112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3" baseType="lpstr">
      <vt:lpstr>Office Theme</vt:lpstr>
      <vt:lpstr>FMS  (Freight Management System)</vt:lpstr>
      <vt:lpstr>Data Flow Diagram (Sơ đồ dòng dữ liệu)</vt:lpstr>
      <vt:lpstr>Processing (Chức năng chính phần mềm)</vt:lpstr>
      <vt:lpstr>1. Quotation</vt:lpstr>
      <vt:lpstr>1.2 Nhập thông tin chi tiết giá</vt:lpstr>
      <vt:lpstr>1.3 Print Quotation</vt:lpstr>
      <vt:lpstr>PowerPoint Presentation</vt:lpstr>
      <vt:lpstr>2. Database (Customer)</vt:lpstr>
      <vt:lpstr>3. Shipment profit (P/L) Hổ trợ Sales nhập thông tin giá Selling/Buying cho Booking-&gt; Profit  </vt:lpstr>
      <vt:lpstr>3.1/3.2 :  Agency-&gt; Import/Export</vt:lpstr>
      <vt:lpstr>PowerPoint Presentation</vt:lpstr>
      <vt:lpstr>PowerPoint Presentation</vt:lpstr>
      <vt:lpstr>3.3 Summary</vt:lpstr>
      <vt:lpstr>4. Sales code (Quản lý danh sách sales)</vt:lpstr>
      <vt:lpstr>5. Sales report (Repot lợi nhuận từng  sales)</vt:lpstr>
      <vt:lpstr>6. Ship order (Booking)</vt:lpstr>
      <vt:lpstr>PowerPoint Presentation</vt:lpstr>
      <vt:lpstr>PowerPoint Presentation</vt:lpstr>
      <vt:lpstr>PowerPoint Presentation</vt:lpstr>
      <vt:lpstr>1. Schedule -&gt; Import from Excel/Modify (manual) 2. Sea tariff -&gt; Import, Export -&gt; FCL/LCL/Consol 3. Ai tarriff -&gt; Import, Export 4. Items 5. Local charges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FMS  (Freight Management System)</dc:title>
  <dc:creator>hung</dc:creator>
  <cp:lastModifiedBy>hung</cp:lastModifiedBy>
  <cp:revision>203</cp:revision>
  <dcterms:created xsi:type="dcterms:W3CDTF">2017-07-07T15:28:54Z</dcterms:created>
  <dcterms:modified xsi:type="dcterms:W3CDTF">2017-07-21T03:18:47Z</dcterms:modified>
</cp:coreProperties>
</file>